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9" r:id="rId3"/>
    <p:sldId id="257" r:id="rId4"/>
    <p:sldId id="258" r:id="rId5"/>
    <p:sldId id="259" r:id="rId6"/>
    <p:sldId id="260" r:id="rId7"/>
    <p:sldId id="266" r:id="rId8"/>
    <p:sldId id="267" r:id="rId9"/>
    <p:sldId id="270" r:id="rId10"/>
    <p:sldId id="271" r:id="rId11"/>
    <p:sldId id="272" r:id="rId12"/>
    <p:sldId id="273" r:id="rId13"/>
    <p:sldId id="268" r:id="rId14"/>
    <p:sldId id="261" r:id="rId15"/>
    <p:sldId id="262" r:id="rId16"/>
    <p:sldId id="263" r:id="rId17"/>
    <p:sldId id="264" r:id="rId18"/>
    <p:sldId id="265" r:id="rId19"/>
    <p:sldId id="274" r:id="rId20"/>
    <p:sldId id="275" r:id="rId21"/>
    <p:sldId id="276" r:id="rId22"/>
    <p:sldId id="277" r:id="rId23"/>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6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324" autoAdjust="0"/>
    <p:restoredTop sz="94660"/>
  </p:normalViewPr>
  <p:slideViewPr>
    <p:cSldViewPr>
      <p:cViewPr varScale="1">
        <p:scale>
          <a:sx n="69" d="100"/>
          <a:sy n="69" d="100"/>
        </p:scale>
        <p:origin x="-558"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Ref idx="1001">
        <a:schemeClr val="bg1"/>
      </p:bgRef>
    </p:bg>
    <p:spTree>
      <p:nvGrpSpPr>
        <p:cNvPr id="1" name=""/>
        <p:cNvGrpSpPr/>
        <p:nvPr/>
      </p:nvGrpSpPr>
      <p:grpSpPr>
        <a:xfrm>
          <a:off x="0" y="0"/>
          <a:ext cx="0" cy="0"/>
          <a:chOff x="0" y="0"/>
          <a:chExt cx="0" cy="0"/>
        </a:xfrm>
      </p:grpSpPr>
      <p:sp>
        <p:nvSpPr>
          <p:cNvPr id="8" name="7 Título"/>
          <p:cNvSpPr>
            <a:spLocks noGrp="1"/>
          </p:cNvSpPr>
          <p:nvPr>
            <p:ph type="ctrTitle"/>
          </p:nvPr>
        </p:nvSpPr>
        <p:spPr>
          <a:xfrm>
            <a:off x="2286000" y="3124200"/>
            <a:ext cx="6172200" cy="1894362"/>
          </a:xfrm>
        </p:spPr>
        <p:txBody>
          <a:bodyPr/>
          <a:lstStyle>
            <a:lvl1pPr>
              <a:defRPr b="1"/>
            </a:lvl1pPr>
          </a:lstStyle>
          <a:p>
            <a:r>
              <a:rPr kumimoji="0" lang="es-ES" smtClean="0"/>
              <a:t>Haga clic para modificar el estilo de título del patrón</a:t>
            </a:r>
            <a:endParaRPr kumimoji="0" lang="en-US"/>
          </a:p>
        </p:txBody>
      </p:sp>
      <p:sp>
        <p:nvSpPr>
          <p:cNvPr id="9" name="8 Subtítulo"/>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28" name="27 Marcador de fecha"/>
          <p:cNvSpPr>
            <a:spLocks noGrp="1"/>
          </p:cNvSpPr>
          <p:nvPr>
            <p:ph type="dt" sz="half" idx="10"/>
          </p:nvPr>
        </p:nvSpPr>
        <p:spPr bwMode="auto">
          <a:xfrm rot="5400000">
            <a:off x="7764621" y="1174097"/>
            <a:ext cx="2286000" cy="381000"/>
          </a:xfrm>
        </p:spPr>
        <p:txBody>
          <a:bodyPr/>
          <a:lstStyle/>
          <a:p>
            <a:fld id="{E31AEEEB-C1E6-442F-B5CE-F3FED3E851CA}" type="datetimeFigureOut">
              <a:rPr lang="es-ES" smtClean="0"/>
              <a:pPr/>
              <a:t>11/05/2012</a:t>
            </a:fld>
            <a:endParaRPr lang="es-ES"/>
          </a:p>
        </p:txBody>
      </p:sp>
      <p:sp>
        <p:nvSpPr>
          <p:cNvPr id="17" name="16 Marcador de pie de página"/>
          <p:cNvSpPr>
            <a:spLocks noGrp="1"/>
          </p:cNvSpPr>
          <p:nvPr>
            <p:ph type="ftr" sz="quarter" idx="11"/>
          </p:nvPr>
        </p:nvSpPr>
        <p:spPr bwMode="auto">
          <a:xfrm rot="5400000">
            <a:off x="7077269" y="4181669"/>
            <a:ext cx="3657600" cy="384048"/>
          </a:xfrm>
        </p:spPr>
        <p:txBody>
          <a:bodyPr/>
          <a:lstStyle/>
          <a:p>
            <a:endParaRPr lang="es-ES"/>
          </a:p>
        </p:txBody>
      </p:sp>
      <p:sp>
        <p:nvSpPr>
          <p:cNvPr id="10" name="9 Rectángulo"/>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Rectángulo"/>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13 Rectángulo"/>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18 Rectángulo"/>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Conector recto"/>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Conector recto"/>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19 Conector recto"/>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Conector recto"/>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Conector recto"/>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21 Conector recto"/>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26 Rectángulo"/>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Elipse"/>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Elipse"/>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23 Elipse"/>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Elipse"/>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24 Elipse"/>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28 Marcador de número de diapositiva"/>
          <p:cNvSpPr>
            <a:spLocks noGrp="1"/>
          </p:cNvSpPr>
          <p:nvPr>
            <p:ph type="sldNum" sz="quarter" idx="12"/>
          </p:nvPr>
        </p:nvSpPr>
        <p:spPr bwMode="auto">
          <a:xfrm>
            <a:off x="1325544" y="4928702"/>
            <a:ext cx="609600" cy="517524"/>
          </a:xfrm>
        </p:spPr>
        <p:txBody>
          <a:bodyPr/>
          <a:lstStyle/>
          <a:p>
            <a:fld id="{259795A3-03B5-4B2C-A0E5-A31C22570B69}" type="slidenum">
              <a:rPr lang="es-ES" smtClean="0"/>
              <a:pPr/>
              <a:t>‹Nº›</a:t>
            </a:fld>
            <a:endParaRPr lang="es-E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E31AEEEB-C1E6-442F-B5CE-F3FED3E851CA}" type="datetimeFigureOut">
              <a:rPr lang="es-ES" smtClean="0"/>
              <a:pPr/>
              <a:t>11/05/2012</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259795A3-03B5-4B2C-A0E5-A31C22570B69}"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9"/>
            <a:ext cx="1676400" cy="5851525"/>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274638"/>
            <a:ext cx="6019800" cy="5851525"/>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E31AEEEB-C1E6-442F-B5CE-F3FED3E851CA}" type="datetimeFigureOut">
              <a:rPr lang="es-ES" smtClean="0"/>
              <a:pPr/>
              <a:t>11/05/2012</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259795A3-03B5-4B2C-A0E5-A31C22570B69}" type="slidenum">
              <a:rPr lang="es-ES" smtClean="0"/>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8" name="7 Marcador de contenido"/>
          <p:cNvSpPr>
            <a:spLocks noGrp="1"/>
          </p:cNvSpPr>
          <p:nvPr>
            <p:ph sz="quarter" idx="1"/>
          </p:nvPr>
        </p:nvSpPr>
        <p:spPr>
          <a:xfrm>
            <a:off x="457200" y="1600200"/>
            <a:ext cx="7467600" cy="4873752"/>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4"/>
          </p:nvPr>
        </p:nvSpPr>
        <p:spPr/>
        <p:txBody>
          <a:bodyPr rtlCol="0"/>
          <a:lstStyle/>
          <a:p>
            <a:fld id="{E31AEEEB-C1E6-442F-B5CE-F3FED3E851CA}" type="datetimeFigureOut">
              <a:rPr lang="es-ES" smtClean="0"/>
              <a:pPr/>
              <a:t>11/05/2012</a:t>
            </a:fld>
            <a:endParaRPr lang="es-ES"/>
          </a:p>
        </p:txBody>
      </p:sp>
      <p:sp>
        <p:nvSpPr>
          <p:cNvPr id="9" name="8 Marcador de número de diapositiva"/>
          <p:cNvSpPr>
            <a:spLocks noGrp="1"/>
          </p:cNvSpPr>
          <p:nvPr>
            <p:ph type="sldNum" sz="quarter" idx="15"/>
          </p:nvPr>
        </p:nvSpPr>
        <p:spPr/>
        <p:txBody>
          <a:bodyPr rtlCol="0"/>
          <a:lstStyle/>
          <a:p>
            <a:fld id="{259795A3-03B5-4B2C-A0E5-A31C22570B69}" type="slidenum">
              <a:rPr lang="es-ES" smtClean="0"/>
              <a:pPr/>
              <a:t>‹Nº›</a:t>
            </a:fld>
            <a:endParaRPr lang="es-ES"/>
          </a:p>
        </p:txBody>
      </p:sp>
      <p:sp>
        <p:nvSpPr>
          <p:cNvPr id="10" name="9 Marcador de pie de página"/>
          <p:cNvSpPr>
            <a:spLocks noGrp="1"/>
          </p:cNvSpPr>
          <p:nvPr>
            <p:ph type="ftr" sz="quarter" idx="16"/>
          </p:nvPr>
        </p:nvSpPr>
        <p:spPr/>
        <p:txBody>
          <a:bodyPr rtlCol="0"/>
          <a:lstStyle/>
          <a:p>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1">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2286000" y="2895600"/>
            <a:ext cx="6172200" cy="2053590"/>
          </a:xfrm>
        </p:spPr>
        <p:txBody>
          <a:bodyPr/>
          <a:lstStyle>
            <a:lvl1pPr algn="l">
              <a:buNone/>
              <a:defRPr sz="3000" b="1" cap="small" baseline="0"/>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bwMode="auto">
          <a:xfrm rot="5400000">
            <a:off x="7763256" y="1170432"/>
            <a:ext cx="2286000" cy="381000"/>
          </a:xfrm>
        </p:spPr>
        <p:txBody>
          <a:bodyPr/>
          <a:lstStyle/>
          <a:p>
            <a:fld id="{E31AEEEB-C1E6-442F-B5CE-F3FED3E851CA}" type="datetimeFigureOut">
              <a:rPr lang="es-ES" smtClean="0"/>
              <a:pPr/>
              <a:t>11/05/2012</a:t>
            </a:fld>
            <a:endParaRPr lang="es-ES"/>
          </a:p>
        </p:txBody>
      </p:sp>
      <p:sp>
        <p:nvSpPr>
          <p:cNvPr id="5" name="4 Marcador de pie de página"/>
          <p:cNvSpPr>
            <a:spLocks noGrp="1"/>
          </p:cNvSpPr>
          <p:nvPr>
            <p:ph type="ftr" sz="quarter" idx="11"/>
          </p:nvPr>
        </p:nvSpPr>
        <p:spPr bwMode="auto">
          <a:xfrm rot="5400000">
            <a:off x="7077456" y="4178808"/>
            <a:ext cx="3657600" cy="384048"/>
          </a:xfrm>
        </p:spPr>
        <p:txBody>
          <a:bodyPr/>
          <a:lstStyle/>
          <a:p>
            <a:endParaRPr lang="es-ES"/>
          </a:p>
        </p:txBody>
      </p:sp>
      <p:sp>
        <p:nvSpPr>
          <p:cNvPr id="9" name="8 Rectángulo"/>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Rectángulo"/>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Rectángulo"/>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Rectángulo"/>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Conector recto"/>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Conector recto"/>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Conector recto"/>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Conector recto"/>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16 Conector recto"/>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Rectángulo"/>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18 Elipse"/>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19 Elipse"/>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Elipse"/>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21 Elipse"/>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Elipse"/>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Conector recto"/>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número de diapositiva"/>
          <p:cNvSpPr>
            <a:spLocks noGrp="1"/>
          </p:cNvSpPr>
          <p:nvPr>
            <p:ph type="sldNum" sz="quarter" idx="12"/>
          </p:nvPr>
        </p:nvSpPr>
        <p:spPr bwMode="auto">
          <a:xfrm>
            <a:off x="1340616" y="4928702"/>
            <a:ext cx="609600" cy="517524"/>
          </a:xfrm>
        </p:spPr>
        <p:txBody>
          <a:bodyPr/>
          <a:lstStyle/>
          <a:p>
            <a:fld id="{259795A3-03B5-4B2C-A0E5-A31C22570B69}" type="slidenum">
              <a:rPr lang="es-ES" smtClean="0"/>
              <a:pPr/>
              <a:t>‹Nº›</a:t>
            </a:fld>
            <a:endParaRPr lang="es-E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5" name="4 Marcador de fecha"/>
          <p:cNvSpPr>
            <a:spLocks noGrp="1"/>
          </p:cNvSpPr>
          <p:nvPr>
            <p:ph type="dt" sz="half" idx="10"/>
          </p:nvPr>
        </p:nvSpPr>
        <p:spPr/>
        <p:txBody>
          <a:bodyPr/>
          <a:lstStyle/>
          <a:p>
            <a:fld id="{E31AEEEB-C1E6-442F-B5CE-F3FED3E851CA}" type="datetimeFigureOut">
              <a:rPr lang="es-ES" smtClean="0"/>
              <a:pPr/>
              <a:t>11/05/2012</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259795A3-03B5-4B2C-A0E5-A31C22570B69}" type="slidenum">
              <a:rPr lang="es-ES" smtClean="0"/>
              <a:pPr/>
              <a:t>‹Nº›</a:t>
            </a:fld>
            <a:endParaRPr lang="es-ES"/>
          </a:p>
        </p:txBody>
      </p:sp>
      <p:sp>
        <p:nvSpPr>
          <p:cNvPr id="9" name="8 Marcador de contenido"/>
          <p:cNvSpPr>
            <a:spLocks noGrp="1"/>
          </p:cNvSpPr>
          <p:nvPr>
            <p:ph sz="quarter" idx="1"/>
          </p:nvPr>
        </p:nvSpPr>
        <p:spPr>
          <a:xfrm>
            <a:off x="457200" y="1600200"/>
            <a:ext cx="3657600" cy="4572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1" name="10 Marcador de contenido"/>
          <p:cNvSpPr>
            <a:spLocks noGrp="1"/>
          </p:cNvSpPr>
          <p:nvPr>
            <p:ph sz="quarter" idx="2"/>
          </p:nvPr>
        </p:nvSpPr>
        <p:spPr>
          <a:xfrm>
            <a:off x="4270248" y="1600200"/>
            <a:ext cx="3657600" cy="4572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7543800" cy="1143000"/>
          </a:xfrm>
        </p:spPr>
        <p:txBody>
          <a:bodyPr anchor="b"/>
          <a:lstStyle>
            <a:lvl1pPr>
              <a:defRPr/>
            </a:lvl1pPr>
          </a:lstStyle>
          <a:p>
            <a:r>
              <a:rPr kumimoji="0" lang="es-ES" smtClean="0"/>
              <a:t>Haga clic para modificar el estilo de título del patrón</a:t>
            </a:r>
            <a:endParaRPr kumimoji="0" lang="en-US"/>
          </a:p>
        </p:txBody>
      </p:sp>
      <p:sp>
        <p:nvSpPr>
          <p:cNvPr id="7" name="6 Marcador de fecha"/>
          <p:cNvSpPr>
            <a:spLocks noGrp="1"/>
          </p:cNvSpPr>
          <p:nvPr>
            <p:ph type="dt" sz="half" idx="10"/>
          </p:nvPr>
        </p:nvSpPr>
        <p:spPr/>
        <p:txBody>
          <a:bodyPr/>
          <a:lstStyle/>
          <a:p>
            <a:fld id="{E31AEEEB-C1E6-442F-B5CE-F3FED3E851CA}" type="datetimeFigureOut">
              <a:rPr lang="es-ES" smtClean="0"/>
              <a:pPr/>
              <a:t>11/05/2012</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259795A3-03B5-4B2C-A0E5-A31C22570B69}" type="slidenum">
              <a:rPr lang="es-ES" smtClean="0"/>
              <a:pPr/>
              <a:t>‹Nº›</a:t>
            </a:fld>
            <a:endParaRPr lang="es-ES"/>
          </a:p>
        </p:txBody>
      </p:sp>
      <p:sp>
        <p:nvSpPr>
          <p:cNvPr id="11" name="10 Marcador de contenido"/>
          <p:cNvSpPr>
            <a:spLocks noGrp="1"/>
          </p:cNvSpPr>
          <p:nvPr>
            <p:ph sz="quarter" idx="2"/>
          </p:nvPr>
        </p:nvSpPr>
        <p:spPr>
          <a:xfrm>
            <a:off x="457200" y="2362200"/>
            <a:ext cx="3657600" cy="38862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3" name="12 Marcador de contenido"/>
          <p:cNvSpPr>
            <a:spLocks noGrp="1"/>
          </p:cNvSpPr>
          <p:nvPr>
            <p:ph sz="quarter" idx="4"/>
          </p:nvPr>
        </p:nvSpPr>
        <p:spPr>
          <a:xfrm>
            <a:off x="4371975" y="2362200"/>
            <a:ext cx="3657600" cy="38862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2" name="11 Marcador de texto"/>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s-ES" smtClean="0"/>
              <a:t>Haga clic para modificar el estilo de texto del patrón</a:t>
            </a:r>
          </a:p>
        </p:txBody>
      </p:sp>
      <p:sp>
        <p:nvSpPr>
          <p:cNvPr id="14" name="13 Marcador de texto"/>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s-ES" smtClean="0"/>
              <a:t>Haga clic para modificar el estilo de texto del patrón</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6" name="5 Marcador de fecha"/>
          <p:cNvSpPr>
            <a:spLocks noGrp="1"/>
          </p:cNvSpPr>
          <p:nvPr>
            <p:ph type="dt" sz="half" idx="10"/>
          </p:nvPr>
        </p:nvSpPr>
        <p:spPr/>
        <p:txBody>
          <a:bodyPr rtlCol="0"/>
          <a:lstStyle/>
          <a:p>
            <a:fld id="{E31AEEEB-C1E6-442F-B5CE-F3FED3E851CA}" type="datetimeFigureOut">
              <a:rPr lang="es-ES" smtClean="0"/>
              <a:pPr/>
              <a:t>11/05/2012</a:t>
            </a:fld>
            <a:endParaRPr lang="es-ES"/>
          </a:p>
        </p:txBody>
      </p:sp>
      <p:sp>
        <p:nvSpPr>
          <p:cNvPr id="7" name="6 Marcador de número de diapositiva"/>
          <p:cNvSpPr>
            <a:spLocks noGrp="1"/>
          </p:cNvSpPr>
          <p:nvPr>
            <p:ph type="sldNum" sz="quarter" idx="11"/>
          </p:nvPr>
        </p:nvSpPr>
        <p:spPr/>
        <p:txBody>
          <a:bodyPr rtlCol="0"/>
          <a:lstStyle/>
          <a:p>
            <a:fld id="{259795A3-03B5-4B2C-A0E5-A31C22570B69}" type="slidenum">
              <a:rPr lang="es-ES" smtClean="0"/>
              <a:pPr/>
              <a:t>‹Nº›</a:t>
            </a:fld>
            <a:endParaRPr lang="es-ES"/>
          </a:p>
        </p:txBody>
      </p:sp>
      <p:sp>
        <p:nvSpPr>
          <p:cNvPr id="8" name="7 Marcador de pie de página"/>
          <p:cNvSpPr>
            <a:spLocks noGrp="1"/>
          </p:cNvSpPr>
          <p:nvPr>
            <p:ph type="ftr" sz="quarter" idx="12"/>
          </p:nvPr>
        </p:nvSpPr>
        <p:spPr/>
        <p:txBody>
          <a:bodyPr rtlCol="0"/>
          <a:lstStyle/>
          <a:p>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E31AEEEB-C1E6-442F-B5CE-F3FED3E851CA}" type="datetimeFigureOut">
              <a:rPr lang="es-ES" smtClean="0"/>
              <a:pPr/>
              <a:t>11/05/2012</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259795A3-03B5-4B2C-A0E5-A31C22570B69}"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bg>
      <p:bgRef idx="1001">
        <a:schemeClr val="bg1"/>
      </p:bgRef>
    </p:bg>
    <p:spTree>
      <p:nvGrpSpPr>
        <p:cNvPr id="1" name=""/>
        <p:cNvGrpSpPr/>
        <p:nvPr/>
      </p:nvGrpSpPr>
      <p:grpSpPr>
        <a:xfrm>
          <a:off x="0" y="0"/>
          <a:ext cx="0" cy="0"/>
          <a:chOff x="0" y="0"/>
          <a:chExt cx="0" cy="0"/>
        </a:xfrm>
      </p:grpSpPr>
      <p:sp>
        <p:nvSpPr>
          <p:cNvPr id="10" name="9 Conector recto"/>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1 Título"/>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8" name="7 Conector recto"/>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8 Conector recto"/>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10 Conector recto"/>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Rectángulo"/>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Conector recto"/>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Elipse"/>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17 Marcador de contenido"/>
          <p:cNvSpPr>
            <a:spLocks noGrp="1"/>
          </p:cNvSpPr>
          <p:nvPr>
            <p:ph sz="quarter" idx="1"/>
          </p:nvPr>
        </p:nvSpPr>
        <p:spPr>
          <a:xfrm>
            <a:off x="304800" y="274320"/>
            <a:ext cx="5638800" cy="6327648"/>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1" name="20 Marcador de fecha"/>
          <p:cNvSpPr>
            <a:spLocks noGrp="1"/>
          </p:cNvSpPr>
          <p:nvPr>
            <p:ph type="dt" sz="half" idx="14"/>
          </p:nvPr>
        </p:nvSpPr>
        <p:spPr/>
        <p:txBody>
          <a:bodyPr rtlCol="0"/>
          <a:lstStyle/>
          <a:p>
            <a:fld id="{E31AEEEB-C1E6-442F-B5CE-F3FED3E851CA}" type="datetimeFigureOut">
              <a:rPr lang="es-ES" smtClean="0"/>
              <a:pPr/>
              <a:t>11/05/2012</a:t>
            </a:fld>
            <a:endParaRPr lang="es-ES"/>
          </a:p>
        </p:txBody>
      </p:sp>
      <p:sp>
        <p:nvSpPr>
          <p:cNvPr id="22" name="21 Marcador de número de diapositiva"/>
          <p:cNvSpPr>
            <a:spLocks noGrp="1"/>
          </p:cNvSpPr>
          <p:nvPr>
            <p:ph type="sldNum" sz="quarter" idx="15"/>
          </p:nvPr>
        </p:nvSpPr>
        <p:spPr/>
        <p:txBody>
          <a:bodyPr rtlCol="0"/>
          <a:lstStyle/>
          <a:p>
            <a:fld id="{259795A3-03B5-4B2C-A0E5-A31C22570B69}" type="slidenum">
              <a:rPr lang="es-ES" smtClean="0"/>
              <a:pPr/>
              <a:t>‹Nº›</a:t>
            </a:fld>
            <a:endParaRPr lang="es-ES"/>
          </a:p>
        </p:txBody>
      </p:sp>
      <p:sp>
        <p:nvSpPr>
          <p:cNvPr id="23" name="22 Marcador de pie de página"/>
          <p:cNvSpPr>
            <a:spLocks noGrp="1"/>
          </p:cNvSpPr>
          <p:nvPr>
            <p:ph type="ftr" sz="quarter" idx="16"/>
          </p:nvPr>
        </p:nvSpPr>
        <p:spPr/>
        <p:txBody>
          <a:bodyPr rtlCol="0"/>
          <a:lstStyle/>
          <a:p>
            <a:endParaRPr lang="es-E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9" name="8 Conector recto"/>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Elipse"/>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1 Título"/>
          <p:cNvSpPr>
            <a:spLocks noGrp="1"/>
          </p:cNvSpPr>
          <p:nvPr>
            <p:ph type="title"/>
          </p:nvPr>
        </p:nvSpPr>
        <p:spPr>
          <a:xfrm rot="5400000">
            <a:off x="3350133" y="3200400"/>
            <a:ext cx="6309360" cy="457200"/>
          </a:xfrm>
        </p:spPr>
        <p:txBody>
          <a:bodyPr anchor="b"/>
          <a:lstStyle>
            <a:lvl1pPr algn="l">
              <a:buNone/>
              <a:defRPr sz="2000" b="1"/>
            </a:lvl1pPr>
          </a:lstStyle>
          <a:p>
            <a:r>
              <a:rPr kumimoji="0" lang="es-ES" smtClean="0"/>
              <a:t>Haga clic para modificar el estilo de título del patrón</a:t>
            </a:r>
            <a:endParaRPr kumimoji="0" lang="en-US"/>
          </a:p>
        </p:txBody>
      </p:sp>
      <p:sp>
        <p:nvSpPr>
          <p:cNvPr id="3" name="2 Marcador de posición de imagen"/>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s-ES" smtClean="0"/>
              <a:t>Haga clic en el icono para agregar una imagen</a:t>
            </a:r>
            <a:endParaRPr kumimoji="0" lang="en-US" dirty="0"/>
          </a:p>
        </p:txBody>
      </p:sp>
      <p:sp>
        <p:nvSpPr>
          <p:cNvPr id="4" name="3 Marcador de texto"/>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10" name="9 Conector recto"/>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10 Rectángulo"/>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Conector recto"/>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18 Conector recto"/>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19 Conector recto"/>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16 Marcador de fecha"/>
          <p:cNvSpPr>
            <a:spLocks noGrp="1"/>
          </p:cNvSpPr>
          <p:nvPr>
            <p:ph type="dt" sz="half" idx="10"/>
          </p:nvPr>
        </p:nvSpPr>
        <p:spPr/>
        <p:txBody>
          <a:bodyPr rtlCol="0"/>
          <a:lstStyle/>
          <a:p>
            <a:fld id="{E31AEEEB-C1E6-442F-B5CE-F3FED3E851CA}" type="datetimeFigureOut">
              <a:rPr lang="es-ES" smtClean="0"/>
              <a:pPr/>
              <a:t>11/05/2012</a:t>
            </a:fld>
            <a:endParaRPr lang="es-ES"/>
          </a:p>
        </p:txBody>
      </p:sp>
      <p:sp>
        <p:nvSpPr>
          <p:cNvPr id="18" name="17 Marcador de número de diapositiva"/>
          <p:cNvSpPr>
            <a:spLocks noGrp="1"/>
          </p:cNvSpPr>
          <p:nvPr>
            <p:ph type="sldNum" sz="quarter" idx="11"/>
          </p:nvPr>
        </p:nvSpPr>
        <p:spPr/>
        <p:txBody>
          <a:bodyPr rtlCol="0"/>
          <a:lstStyle/>
          <a:p>
            <a:fld id="{259795A3-03B5-4B2C-A0E5-A31C22570B69}" type="slidenum">
              <a:rPr lang="es-ES" smtClean="0"/>
              <a:pPr/>
              <a:t>‹Nº›</a:t>
            </a:fld>
            <a:endParaRPr lang="es-ES"/>
          </a:p>
        </p:txBody>
      </p:sp>
      <p:sp>
        <p:nvSpPr>
          <p:cNvPr id="21" name="20 Marcador de pie de página"/>
          <p:cNvSpPr>
            <a:spLocks noGrp="1"/>
          </p:cNvSpPr>
          <p:nvPr>
            <p:ph type="ftr" sz="quarter" idx="12"/>
          </p:nvPr>
        </p:nvSpPr>
        <p:spPr/>
        <p:txBody>
          <a:bodyPr rtlCol="0"/>
          <a:lstStyle/>
          <a:p>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15 Conector recto"/>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21 Marcador de título"/>
          <p:cNvSpPr>
            <a:spLocks noGrp="1"/>
          </p:cNvSpPr>
          <p:nvPr>
            <p:ph type="title"/>
          </p:nvPr>
        </p:nvSpPr>
        <p:spPr>
          <a:xfrm>
            <a:off x="457200" y="274638"/>
            <a:ext cx="7467600" cy="1143000"/>
          </a:xfrm>
          <a:prstGeom prst="rect">
            <a:avLst/>
          </a:prstGeom>
        </p:spPr>
        <p:txBody>
          <a:bodyPr vert="horz" anchor="b">
            <a:normAutofit/>
          </a:bodyPr>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4" name="13 Marcador de fecha"/>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E31AEEEB-C1E6-442F-B5CE-F3FED3E851CA}" type="datetimeFigureOut">
              <a:rPr lang="es-ES" smtClean="0"/>
              <a:pPr/>
              <a:t>11/05/2012</a:t>
            </a:fld>
            <a:endParaRPr lang="es-ES"/>
          </a:p>
        </p:txBody>
      </p:sp>
      <p:sp>
        <p:nvSpPr>
          <p:cNvPr id="3" name="2 Marcador de pie de página"/>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s-ES"/>
          </a:p>
        </p:txBody>
      </p:sp>
      <p:sp>
        <p:nvSpPr>
          <p:cNvPr id="7" name="6 Conector recto"/>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8 Conector recto"/>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9 Rectángulo"/>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Conector recto"/>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Elipse"/>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Marcador de número de diapositiva"/>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259795A3-03B5-4B2C-A0E5-A31C22570B69}" type="slidenum">
              <a:rPr lang="es-ES" smtClean="0"/>
              <a:pPr/>
              <a:t>‹Nº›</a:t>
            </a:fld>
            <a:endParaRPr lang="es-E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2505644" y="5103674"/>
            <a:ext cx="6638356" cy="1754326"/>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r"/>
            <a:r>
              <a:rPr lang="es-ES" sz="54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Cambria" pitchFamily="18" charset="0"/>
              </a:rPr>
              <a:t>Modelos de Negocio </a:t>
            </a:r>
          </a:p>
          <a:p>
            <a:pPr algn="r"/>
            <a:r>
              <a:rPr lang="es-MX" sz="5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Cambria" pitchFamily="18" charset="0"/>
              </a:rPr>
              <a:t>En Internet</a:t>
            </a:r>
            <a:endParaRPr lang="es-ES"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Cambria"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323528" y="404664"/>
            <a:ext cx="3211136" cy="923330"/>
          </a:xfrm>
          <a:prstGeom prst="rect">
            <a:avLst/>
          </a:prstGeom>
          <a:noFill/>
        </p:spPr>
        <p:txBody>
          <a:bodyPr wrap="none" lIns="91440" tIns="45720" rIns="91440" bIns="45720">
            <a:spAutoFit/>
          </a:bodyPr>
          <a:lstStyle/>
          <a:p>
            <a:pPr algn="ctr"/>
            <a:r>
              <a:rPr lang="es-ES" sz="5400" b="1" cap="none" spc="100" dirty="0" smtClean="0">
                <a:ln w="18000">
                  <a:solidFill>
                    <a:schemeClr val="accent1">
                      <a:satMod val="200000"/>
                      <a:tint val="72000"/>
                    </a:schemeClr>
                  </a:solidFill>
                  <a:prstDash val="solid"/>
                </a:ln>
                <a:solidFill>
                  <a:schemeClr val="accent1">
                    <a:satMod val="280000"/>
                    <a:tint val="100000"/>
                    <a:alpha val="5700"/>
                  </a:schemeClr>
                </a:solidFill>
                <a:effectLst>
                  <a:outerShdw blurRad="25000" dist="20000" dir="16020000" algn="tl">
                    <a:schemeClr val="accent1">
                      <a:satMod val="200000"/>
                      <a:shade val="1000"/>
                      <a:alpha val="60000"/>
                    </a:schemeClr>
                  </a:outerShdw>
                </a:effectLst>
              </a:rPr>
              <a:t>Ejemplo:</a:t>
            </a:r>
            <a:endParaRPr lang="es-ES" sz="5400" b="1" cap="none" spc="100" dirty="0">
              <a:ln w="18000">
                <a:solidFill>
                  <a:schemeClr val="accent1">
                    <a:satMod val="200000"/>
                    <a:tint val="72000"/>
                  </a:schemeClr>
                </a:solidFill>
                <a:prstDash val="solid"/>
              </a:ln>
              <a:solidFill>
                <a:schemeClr val="accent1">
                  <a:satMod val="280000"/>
                  <a:tint val="100000"/>
                  <a:alpha val="5700"/>
                </a:schemeClr>
              </a:solidFill>
              <a:effectLst>
                <a:outerShdw blurRad="25000" dist="20000" dir="16020000" algn="tl">
                  <a:schemeClr val="accent1">
                    <a:satMod val="200000"/>
                    <a:shade val="1000"/>
                    <a:alpha val="60000"/>
                  </a:schemeClr>
                </a:outerShdw>
              </a:effectLst>
            </a:endParaRPr>
          </a:p>
        </p:txBody>
      </p:sp>
      <p:sp>
        <p:nvSpPr>
          <p:cNvPr id="3" name="2 Rectángulo"/>
          <p:cNvSpPr/>
          <p:nvPr/>
        </p:nvSpPr>
        <p:spPr>
          <a:xfrm>
            <a:off x="683568" y="4149080"/>
            <a:ext cx="7488832" cy="1938992"/>
          </a:xfrm>
          <a:prstGeom prst="rect">
            <a:avLst/>
          </a:prstGeom>
        </p:spPr>
        <p:txBody>
          <a:bodyPr wrap="square">
            <a:spAutoFit/>
          </a:bodyPr>
          <a:lstStyle/>
          <a:p>
            <a:r>
              <a:rPr lang="es-MX" sz="2400" dirty="0" smtClean="0">
                <a:latin typeface="Cambria" pitchFamily="18" charset="0"/>
              </a:rPr>
              <a:t>Podemos ver este ejemplo en blogs o foros de internet donde el autor ofrece un enlace a un negocio en línea para facilitar la compra de algún producto (como un libro en Amazon.com ), y el autor puede recibir los ingresos del afiliado de una venta exitosa. . . </a:t>
            </a:r>
            <a:endParaRPr lang="es-MX" sz="2400" dirty="0">
              <a:latin typeface="Cambria" pitchFamily="18" charset="0"/>
            </a:endParaRPr>
          </a:p>
        </p:txBody>
      </p:sp>
      <p:pic>
        <p:nvPicPr>
          <p:cNvPr id="4" name="Picture 2" descr="http://t1.gstatic.com/images?q=tbn:ANd9GcRQHSaUVlPdMPw9iM7BYDEXLv9tjETvV7aGFiYSrWaDCFwpNHE4Aw"/>
          <p:cNvPicPr>
            <a:picLocks noChangeAspect="1" noChangeArrowheads="1"/>
          </p:cNvPicPr>
          <p:nvPr/>
        </p:nvPicPr>
        <p:blipFill>
          <a:blip r:embed="rId2" cstate="print"/>
          <a:srcRect/>
          <a:stretch>
            <a:fillRect/>
          </a:stretch>
        </p:blipFill>
        <p:spPr bwMode="auto">
          <a:xfrm>
            <a:off x="1547664" y="2060848"/>
            <a:ext cx="5970601" cy="1158999"/>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971600" y="1340768"/>
            <a:ext cx="6858000" cy="4893647"/>
          </a:xfrm>
          <a:prstGeom prst="rect">
            <a:avLst/>
          </a:prstGeom>
        </p:spPr>
        <p:txBody>
          <a:bodyPr wrap="square">
            <a:spAutoFit/>
          </a:bodyPr>
          <a:lstStyle/>
          <a:p>
            <a:r>
              <a:rPr lang="es-MX" sz="2400" dirty="0" smtClean="0">
                <a:latin typeface="Cambria" pitchFamily="18" charset="0"/>
              </a:rPr>
              <a:t>	El </a:t>
            </a:r>
            <a:r>
              <a:rPr lang="es-MX" sz="2400" dirty="0">
                <a:latin typeface="Cambria" pitchFamily="18" charset="0"/>
              </a:rPr>
              <a:t>concepto del "B2I" consiste en captar proyectos, analizarlos, corregirlos, estandarizarlos y así, con un formato único y previamente testeado, ponerlos a disposición de los inversores. La ventaja para los inversores, es que analizan proyectos que han sido "filtrados" y "mejorados" siendo presentados todos ellos con el mismo formato, lo que les facilita su estudio y análisis. </a:t>
            </a:r>
          </a:p>
          <a:p>
            <a:r>
              <a:rPr lang="es-MX" sz="2400" dirty="0" smtClean="0">
                <a:latin typeface="Cambria" pitchFamily="18" charset="0"/>
              </a:rPr>
              <a:t>	Todo </a:t>
            </a:r>
            <a:r>
              <a:rPr lang="es-MX" sz="2400" dirty="0">
                <a:latin typeface="Cambria" pitchFamily="18" charset="0"/>
              </a:rPr>
              <a:t>el proceso se realiza principalmente desde Internet, así que en definitiva, el B2I son las transacciones realizadas a través de Internet entre las empresas y los inversores. </a:t>
            </a:r>
          </a:p>
          <a:p>
            <a:endParaRPr lang="es-ES" sz="2400" dirty="0">
              <a:latin typeface="Cambria" pitchFamily="18" charset="0"/>
            </a:endParaRPr>
          </a:p>
        </p:txBody>
      </p:sp>
      <p:sp>
        <p:nvSpPr>
          <p:cNvPr id="3" name="2 Rectángulo"/>
          <p:cNvSpPr/>
          <p:nvPr/>
        </p:nvSpPr>
        <p:spPr>
          <a:xfrm>
            <a:off x="0" y="620688"/>
            <a:ext cx="5115375" cy="523220"/>
          </a:xfrm>
          <a:prstGeom prst="rect">
            <a:avLst/>
          </a:prstGeom>
        </p:spPr>
        <p:txBody>
          <a:bodyPr wrap="none">
            <a:spAutoFit/>
          </a:bodyPr>
          <a:lstStyle/>
          <a:p>
            <a:pPr lvl="1">
              <a:buClr>
                <a:srgbClr val="CC0000"/>
              </a:buClr>
              <a:buBlip>
                <a:blip r:embed="rId2"/>
              </a:buBlip>
            </a:pPr>
            <a:r>
              <a:rPr lang="es-MX" sz="2800" b="1" dirty="0" smtClean="0">
                <a:latin typeface="Cambria" pitchFamily="18" charset="0"/>
              </a:rPr>
              <a:t>B2I: Business </a:t>
            </a:r>
            <a:r>
              <a:rPr lang="es-MX" sz="2800" b="1" dirty="0" err="1" smtClean="0">
                <a:latin typeface="Cambria" pitchFamily="18" charset="0"/>
              </a:rPr>
              <a:t>to</a:t>
            </a:r>
            <a:r>
              <a:rPr lang="es-MX" sz="2800" b="1" dirty="0" smtClean="0">
                <a:latin typeface="Cambria" pitchFamily="18" charset="0"/>
              </a:rPr>
              <a:t> </a:t>
            </a:r>
            <a:r>
              <a:rPr lang="es-MX" sz="2800" b="1" dirty="0" err="1" smtClean="0">
                <a:latin typeface="Cambria" pitchFamily="18" charset="0"/>
              </a:rPr>
              <a:t>Investors</a:t>
            </a:r>
            <a:endParaRPr lang="es-MX" sz="2800" b="1" dirty="0" smtClean="0">
              <a:latin typeface="Cambria"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323528" y="620688"/>
            <a:ext cx="3211136" cy="923330"/>
          </a:xfrm>
          <a:prstGeom prst="rect">
            <a:avLst/>
          </a:prstGeom>
          <a:noFill/>
        </p:spPr>
        <p:txBody>
          <a:bodyPr wrap="none" lIns="91440" tIns="45720" rIns="91440" bIns="45720">
            <a:spAutoFit/>
          </a:bodyPr>
          <a:lstStyle/>
          <a:p>
            <a:pPr algn="ctr"/>
            <a:r>
              <a:rPr lang="es-ES" sz="5400" b="1" cap="none" spc="100" dirty="0" smtClean="0">
                <a:ln w="18000">
                  <a:solidFill>
                    <a:schemeClr val="accent1">
                      <a:satMod val="200000"/>
                      <a:tint val="72000"/>
                    </a:schemeClr>
                  </a:solidFill>
                  <a:prstDash val="solid"/>
                </a:ln>
                <a:solidFill>
                  <a:schemeClr val="accent1">
                    <a:satMod val="280000"/>
                    <a:tint val="100000"/>
                    <a:alpha val="5700"/>
                  </a:schemeClr>
                </a:solidFill>
                <a:effectLst>
                  <a:outerShdw blurRad="25000" dist="20000" dir="16020000" algn="tl">
                    <a:schemeClr val="accent1">
                      <a:satMod val="200000"/>
                      <a:shade val="1000"/>
                      <a:alpha val="60000"/>
                    </a:schemeClr>
                  </a:outerShdw>
                </a:effectLst>
              </a:rPr>
              <a:t>Ejemplo:</a:t>
            </a:r>
            <a:endParaRPr lang="es-ES" sz="5400" b="1" cap="none" spc="100" dirty="0">
              <a:ln w="18000">
                <a:solidFill>
                  <a:schemeClr val="accent1">
                    <a:satMod val="200000"/>
                    <a:tint val="72000"/>
                  </a:schemeClr>
                </a:solidFill>
                <a:prstDash val="solid"/>
              </a:ln>
              <a:solidFill>
                <a:schemeClr val="accent1">
                  <a:satMod val="280000"/>
                  <a:tint val="100000"/>
                  <a:alpha val="5700"/>
                </a:schemeClr>
              </a:solidFill>
              <a:effectLst>
                <a:outerShdw blurRad="25000" dist="20000" dir="16020000" algn="tl">
                  <a:schemeClr val="accent1">
                    <a:satMod val="200000"/>
                    <a:shade val="1000"/>
                    <a:alpha val="60000"/>
                  </a:schemeClr>
                </a:outerShdw>
              </a:effectLst>
            </a:endParaRPr>
          </a:p>
        </p:txBody>
      </p:sp>
      <p:pic>
        <p:nvPicPr>
          <p:cNvPr id="27650" name="Picture 2" descr="http://irwebreport.com/images/GEIRhome.jpg"/>
          <p:cNvPicPr>
            <a:picLocks noChangeAspect="1" noChangeArrowheads="1"/>
          </p:cNvPicPr>
          <p:nvPr/>
        </p:nvPicPr>
        <p:blipFill>
          <a:blip r:embed="rId2" cstate="print"/>
          <a:srcRect/>
          <a:stretch>
            <a:fillRect/>
          </a:stretch>
        </p:blipFill>
        <p:spPr bwMode="auto">
          <a:xfrm>
            <a:off x="3995936" y="0"/>
            <a:ext cx="4464496" cy="5665853"/>
          </a:xfrm>
          <a:prstGeom prst="rect">
            <a:avLst/>
          </a:prstGeom>
          <a:noFill/>
        </p:spPr>
      </p:pic>
      <p:sp>
        <p:nvSpPr>
          <p:cNvPr id="4" name="3 CuadroTexto"/>
          <p:cNvSpPr txBox="1"/>
          <p:nvPr/>
        </p:nvSpPr>
        <p:spPr>
          <a:xfrm>
            <a:off x="467544" y="2204864"/>
            <a:ext cx="3384376" cy="3539430"/>
          </a:xfrm>
          <a:prstGeom prst="rect">
            <a:avLst/>
          </a:prstGeom>
          <a:noFill/>
        </p:spPr>
        <p:txBody>
          <a:bodyPr wrap="square" rtlCol="0">
            <a:spAutoFit/>
          </a:bodyPr>
          <a:lstStyle/>
          <a:p>
            <a:r>
              <a:rPr lang="es-MX" sz="2800" dirty="0" smtClean="0">
                <a:latin typeface="Cambria" pitchFamily="18" charset="0"/>
              </a:rPr>
              <a:t>Proyecto en donde General Electric coloca en una pagina las transacciones que se pueden lograr hacer  entre esta empresa con el Inventor</a:t>
            </a:r>
            <a:endParaRPr lang="es-ES" sz="2800" dirty="0">
              <a:latin typeface="Cambria"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0" y="4272677"/>
            <a:ext cx="7213834" cy="2585323"/>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buFont typeface="Wingdings" pitchFamily="2" charset="2"/>
              <a:buChar char="q"/>
            </a:pPr>
            <a:r>
              <a:rPr lang="es-MX" sz="5400" b="1" dirty="0" smtClean="0">
                <a:solidFill>
                  <a:srgbClr val="FF0066"/>
                </a:solidFill>
                <a:latin typeface="Cambria" pitchFamily="18" charset="0"/>
              </a:rPr>
              <a:t>Modelos e-Business </a:t>
            </a:r>
          </a:p>
          <a:p>
            <a:r>
              <a:rPr lang="es-MX" sz="5400" b="1" dirty="0" smtClean="0">
                <a:solidFill>
                  <a:srgbClr val="FF0066"/>
                </a:solidFill>
                <a:latin typeface="Cambria" pitchFamily="18" charset="0"/>
              </a:rPr>
              <a:t>(sin transacción </a:t>
            </a:r>
          </a:p>
          <a:p>
            <a:r>
              <a:rPr lang="es-MX" sz="5400" b="1" dirty="0" smtClean="0">
                <a:solidFill>
                  <a:srgbClr val="FF0066"/>
                </a:solidFill>
                <a:latin typeface="Cambria" pitchFamily="18" charset="0"/>
              </a:rPr>
              <a:t>monetaria)</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161256" y="1268760"/>
            <a:ext cx="8982744" cy="954107"/>
          </a:xfrm>
          <a:prstGeom prst="rect">
            <a:avLst/>
          </a:prstGeom>
        </p:spPr>
        <p:txBody>
          <a:bodyPr wrap="square">
            <a:spAutoFit/>
          </a:bodyPr>
          <a:lstStyle/>
          <a:p>
            <a:pPr lvl="1">
              <a:buClr>
                <a:srgbClr val="CC0000"/>
              </a:buClr>
              <a:buBlip>
                <a:blip r:embed="rId2"/>
              </a:buBlip>
            </a:pPr>
            <a:r>
              <a:rPr lang="es-MX" sz="2800" b="1" dirty="0" smtClean="0">
                <a:latin typeface="Cambria" pitchFamily="18" charset="0"/>
              </a:rPr>
              <a:t>B2E: Modelos </a:t>
            </a:r>
            <a:r>
              <a:rPr lang="es-MX" sz="2800" b="1" dirty="0" err="1" smtClean="0">
                <a:latin typeface="Cambria" pitchFamily="18" charset="0"/>
              </a:rPr>
              <a:t>intraempresas</a:t>
            </a:r>
            <a:r>
              <a:rPr lang="es-MX" sz="2800" b="1" dirty="0" smtClean="0">
                <a:latin typeface="Cambria" pitchFamily="18" charset="0"/>
              </a:rPr>
              <a:t>, portales corporativos</a:t>
            </a:r>
            <a:endParaRPr lang="es-MX" sz="2800" b="1" dirty="0">
              <a:latin typeface="Cambria" pitchFamily="18" charset="0"/>
            </a:endParaRPr>
          </a:p>
        </p:txBody>
      </p:sp>
      <p:sp>
        <p:nvSpPr>
          <p:cNvPr id="3" name="2 CuadroTexto"/>
          <p:cNvSpPr txBox="1"/>
          <p:nvPr/>
        </p:nvSpPr>
        <p:spPr>
          <a:xfrm>
            <a:off x="1259632" y="2204864"/>
            <a:ext cx="6408712" cy="3416320"/>
          </a:xfrm>
          <a:prstGeom prst="rect">
            <a:avLst/>
          </a:prstGeom>
          <a:noFill/>
        </p:spPr>
        <p:txBody>
          <a:bodyPr wrap="square" rtlCol="0">
            <a:spAutoFit/>
          </a:bodyPr>
          <a:lstStyle/>
          <a:p>
            <a:r>
              <a:rPr lang="es-ES" sz="2400" dirty="0" smtClean="0">
                <a:latin typeface="Cambria" pitchFamily="18" charset="0"/>
              </a:rPr>
              <a:t>	Es la relación comercial que se establece entre una empresa y sus propios empleados.</a:t>
            </a:r>
          </a:p>
          <a:p>
            <a:endParaRPr lang="es-ES" sz="2400" dirty="0" smtClean="0">
              <a:latin typeface="Cambria" pitchFamily="18" charset="0"/>
            </a:endParaRPr>
          </a:p>
          <a:p>
            <a:r>
              <a:rPr lang="es-ES" sz="2400" dirty="0" smtClean="0">
                <a:latin typeface="Cambria" pitchFamily="18" charset="0"/>
              </a:rPr>
              <a:t>	Además el concepto se amplia a la propia gestión remota por parte del empleado de parte de sus responsabilidades dentro de los procesos de negocio de la empresa. Esto podría incluir facturación de comisiones de ventas, introducción de gastos de desplazamiento, etc.</a:t>
            </a:r>
            <a:endParaRPr lang="es-ES" sz="2400" dirty="0">
              <a:latin typeface="Cambria"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5436096" y="260648"/>
            <a:ext cx="2808312" cy="4524315"/>
          </a:xfrm>
          <a:prstGeom prst="rect">
            <a:avLst/>
          </a:prstGeom>
          <a:noFill/>
        </p:spPr>
        <p:txBody>
          <a:bodyPr wrap="square" rtlCol="0">
            <a:spAutoFit/>
          </a:bodyPr>
          <a:lstStyle/>
          <a:p>
            <a:r>
              <a:rPr lang="es-ES" sz="2400" b="1" dirty="0">
                <a:latin typeface="Cambria" pitchFamily="18" charset="0"/>
              </a:rPr>
              <a:t>U</a:t>
            </a:r>
            <a:r>
              <a:rPr lang="es-ES" sz="2400" b="1" dirty="0" smtClean="0">
                <a:latin typeface="Cambria" pitchFamily="18" charset="0"/>
              </a:rPr>
              <a:t>na empresa aérea puede ofrecer paquetes turísticos a sus empleados a través de su propia intranet</a:t>
            </a:r>
            <a:r>
              <a:rPr lang="es-ES" sz="2400" b="1" dirty="0">
                <a:latin typeface="Cambria" pitchFamily="18" charset="0"/>
              </a:rPr>
              <a:t> </a:t>
            </a:r>
            <a:r>
              <a:rPr lang="es-ES" sz="2400" b="1" dirty="0" smtClean="0">
                <a:latin typeface="Cambria" pitchFamily="18" charset="0"/>
              </a:rPr>
              <a:t>y, además de sus ofertas puede incluir las de compañías aéreas asociadas</a:t>
            </a:r>
            <a:endParaRPr lang="es-ES" sz="2400" b="1" dirty="0">
              <a:latin typeface="Cambria" pitchFamily="18" charset="0"/>
            </a:endParaRPr>
          </a:p>
        </p:txBody>
      </p:sp>
      <p:sp>
        <p:nvSpPr>
          <p:cNvPr id="3" name="2 Rectángulo"/>
          <p:cNvSpPr/>
          <p:nvPr/>
        </p:nvSpPr>
        <p:spPr>
          <a:xfrm>
            <a:off x="395536" y="332656"/>
            <a:ext cx="3211136" cy="923330"/>
          </a:xfrm>
          <a:prstGeom prst="rect">
            <a:avLst/>
          </a:prstGeom>
          <a:noFill/>
        </p:spPr>
        <p:txBody>
          <a:bodyPr wrap="none" lIns="91440" tIns="45720" rIns="91440" bIns="45720">
            <a:spAutoFit/>
          </a:bodyPr>
          <a:lstStyle/>
          <a:p>
            <a:pPr algn="ctr"/>
            <a:r>
              <a:rPr lang="es-MX" sz="5400" b="1" cap="none" spc="100" dirty="0" smtClean="0">
                <a:ln w="18000">
                  <a:solidFill>
                    <a:schemeClr val="accent1">
                      <a:satMod val="200000"/>
                      <a:tint val="72000"/>
                    </a:schemeClr>
                  </a:solidFill>
                  <a:prstDash val="solid"/>
                </a:ln>
                <a:solidFill>
                  <a:schemeClr val="accent1">
                    <a:satMod val="280000"/>
                    <a:tint val="100000"/>
                    <a:alpha val="5700"/>
                  </a:schemeClr>
                </a:solidFill>
                <a:effectLst>
                  <a:outerShdw blurRad="25000" dist="20000" dir="16020000" algn="tl">
                    <a:schemeClr val="accent1">
                      <a:satMod val="200000"/>
                      <a:shade val="1000"/>
                      <a:alpha val="60000"/>
                    </a:schemeClr>
                  </a:outerShdw>
                </a:effectLst>
              </a:rPr>
              <a:t>Ejemplo:</a:t>
            </a:r>
            <a:endParaRPr lang="es-ES" sz="5400" b="1" cap="none" spc="100" dirty="0">
              <a:ln w="18000">
                <a:solidFill>
                  <a:schemeClr val="accent1">
                    <a:satMod val="200000"/>
                    <a:tint val="72000"/>
                  </a:schemeClr>
                </a:solidFill>
                <a:prstDash val="solid"/>
              </a:ln>
              <a:solidFill>
                <a:schemeClr val="accent1">
                  <a:satMod val="280000"/>
                  <a:tint val="100000"/>
                  <a:alpha val="5700"/>
                </a:schemeClr>
              </a:solidFill>
              <a:effectLst>
                <a:outerShdw blurRad="25000" dist="20000" dir="16020000" algn="tl">
                  <a:schemeClr val="accent1">
                    <a:satMod val="200000"/>
                    <a:shade val="1000"/>
                    <a:alpha val="60000"/>
                  </a:schemeClr>
                </a:outerShdw>
              </a:effectLst>
            </a:endParaRPr>
          </a:p>
        </p:txBody>
      </p:sp>
      <p:pic>
        <p:nvPicPr>
          <p:cNvPr id="4098" name="Picture 2" descr="http://www.osiatis.es/img/banner-consultan-on-demand.jpg"/>
          <p:cNvPicPr>
            <a:picLocks noChangeAspect="1" noChangeArrowheads="1"/>
          </p:cNvPicPr>
          <p:nvPr/>
        </p:nvPicPr>
        <p:blipFill>
          <a:blip r:embed="rId2" cstate="print"/>
          <a:srcRect/>
          <a:stretch>
            <a:fillRect/>
          </a:stretch>
        </p:blipFill>
        <p:spPr bwMode="auto">
          <a:xfrm>
            <a:off x="899592" y="1340768"/>
            <a:ext cx="3456384" cy="2193778"/>
          </a:xfrm>
          <a:prstGeom prst="rect">
            <a:avLst/>
          </a:prstGeom>
          <a:noFill/>
        </p:spPr>
      </p:pic>
      <p:pic>
        <p:nvPicPr>
          <p:cNvPr id="4100" name="Picture 4" descr="http://safe-img04.olx.com.mx/ui/2/95/77/28198877_1.jpg"/>
          <p:cNvPicPr>
            <a:picLocks noChangeAspect="1" noChangeArrowheads="1"/>
          </p:cNvPicPr>
          <p:nvPr/>
        </p:nvPicPr>
        <p:blipFill>
          <a:blip r:embed="rId3" cstate="print"/>
          <a:srcRect/>
          <a:stretch>
            <a:fillRect/>
          </a:stretch>
        </p:blipFill>
        <p:spPr bwMode="auto">
          <a:xfrm>
            <a:off x="0" y="3789040"/>
            <a:ext cx="5292080" cy="2636912"/>
          </a:xfrm>
          <a:prstGeom prst="rect">
            <a:avLst/>
          </a:prstGeom>
          <a:noFill/>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899592" y="2348880"/>
            <a:ext cx="7416824" cy="3785652"/>
          </a:xfrm>
          <a:prstGeom prst="rect">
            <a:avLst/>
          </a:prstGeom>
          <a:noFill/>
        </p:spPr>
        <p:txBody>
          <a:bodyPr wrap="square" rtlCol="0">
            <a:spAutoFit/>
          </a:bodyPr>
          <a:lstStyle/>
          <a:p>
            <a:r>
              <a:rPr lang="es-ES" sz="2400" dirty="0">
                <a:latin typeface="Cambria" pitchFamily="18" charset="0"/>
              </a:rPr>
              <a:t>	</a:t>
            </a:r>
            <a:r>
              <a:rPr lang="es-ES" sz="2400" dirty="0" smtClean="0">
                <a:latin typeface="Cambria" pitchFamily="18" charset="0"/>
              </a:rPr>
              <a:t>Consiste en optimizar los procesos de negociación entre empresas y el gobierno a través del uso de Internet. Se aplica a sitios o portales especializados en la relación con la administración pública. En ellos las instituciones oficiales (ayuntamientos, diputaciones...) pueden ponerse en contacto con sus proveedores, y estos pueden agrupar ofertas o servicios Podríamos llamarlos de "empresa a Administración".</a:t>
            </a:r>
          </a:p>
          <a:p>
            <a:endParaRPr lang="es-ES" sz="2400" dirty="0">
              <a:latin typeface="Cambria" pitchFamily="18" charset="0"/>
            </a:endParaRPr>
          </a:p>
        </p:txBody>
      </p:sp>
      <p:sp>
        <p:nvSpPr>
          <p:cNvPr id="3" name="2 Rectángulo"/>
          <p:cNvSpPr/>
          <p:nvPr/>
        </p:nvSpPr>
        <p:spPr>
          <a:xfrm>
            <a:off x="539552" y="1340768"/>
            <a:ext cx="5216236" cy="523220"/>
          </a:xfrm>
          <a:prstGeom prst="rect">
            <a:avLst/>
          </a:prstGeom>
        </p:spPr>
        <p:txBody>
          <a:bodyPr wrap="none">
            <a:spAutoFit/>
          </a:bodyPr>
          <a:lstStyle/>
          <a:p>
            <a:pPr lvl="1">
              <a:buClr>
                <a:srgbClr val="CC0000"/>
              </a:buClr>
              <a:buBlip>
                <a:blip r:embed="rId2"/>
              </a:buBlip>
            </a:pPr>
            <a:r>
              <a:rPr lang="es-MX" sz="2800" b="1" dirty="0" smtClean="0">
                <a:latin typeface="Cambria" pitchFamily="18" charset="0"/>
              </a:rPr>
              <a:t>B2G: Gobierno electrónico</a:t>
            </a:r>
            <a:endParaRPr lang="es-MX" sz="2800" b="1" dirty="0">
              <a:latin typeface="Cambria" pitchFamily="18"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323528" y="620688"/>
            <a:ext cx="3211136" cy="923330"/>
          </a:xfrm>
          <a:prstGeom prst="rect">
            <a:avLst/>
          </a:prstGeom>
          <a:noFill/>
        </p:spPr>
        <p:txBody>
          <a:bodyPr wrap="none" lIns="91440" tIns="45720" rIns="91440" bIns="45720">
            <a:spAutoFit/>
          </a:bodyPr>
          <a:lstStyle/>
          <a:p>
            <a:pPr algn="ctr"/>
            <a:r>
              <a:rPr lang="es-MX" sz="5400" b="1" spc="100" dirty="0" smtClean="0">
                <a:ln w="18000">
                  <a:solidFill>
                    <a:schemeClr val="accent1">
                      <a:satMod val="200000"/>
                      <a:tint val="72000"/>
                    </a:schemeClr>
                  </a:solidFill>
                  <a:prstDash val="solid"/>
                </a:ln>
                <a:solidFill>
                  <a:schemeClr val="accent1">
                    <a:satMod val="280000"/>
                    <a:tint val="100000"/>
                    <a:alpha val="5700"/>
                  </a:schemeClr>
                </a:solidFill>
                <a:effectLst>
                  <a:outerShdw blurRad="25000" dist="20000" dir="16020000" algn="tl">
                    <a:schemeClr val="accent1">
                      <a:satMod val="200000"/>
                      <a:shade val="1000"/>
                      <a:alpha val="60000"/>
                    </a:schemeClr>
                  </a:outerShdw>
                </a:effectLst>
              </a:rPr>
              <a:t>Ejemplo:</a:t>
            </a:r>
            <a:endParaRPr lang="es-ES" sz="5400" b="1" cap="none" spc="100" dirty="0">
              <a:ln w="18000">
                <a:solidFill>
                  <a:schemeClr val="accent1">
                    <a:satMod val="200000"/>
                    <a:tint val="72000"/>
                  </a:schemeClr>
                </a:solidFill>
                <a:prstDash val="solid"/>
              </a:ln>
              <a:solidFill>
                <a:schemeClr val="accent1">
                  <a:satMod val="280000"/>
                  <a:tint val="100000"/>
                  <a:alpha val="5700"/>
                </a:schemeClr>
              </a:solidFill>
              <a:effectLst>
                <a:outerShdw blurRad="25000" dist="20000" dir="16020000" algn="tl">
                  <a:schemeClr val="accent1">
                    <a:satMod val="200000"/>
                    <a:shade val="1000"/>
                    <a:alpha val="60000"/>
                  </a:schemeClr>
                </a:outerShdw>
              </a:effectLst>
            </a:endParaRPr>
          </a:p>
        </p:txBody>
      </p:sp>
      <p:sp>
        <p:nvSpPr>
          <p:cNvPr id="3" name="2 CuadroTexto"/>
          <p:cNvSpPr txBox="1"/>
          <p:nvPr/>
        </p:nvSpPr>
        <p:spPr>
          <a:xfrm>
            <a:off x="611560" y="1484784"/>
            <a:ext cx="8532440" cy="2246769"/>
          </a:xfrm>
          <a:prstGeom prst="rect">
            <a:avLst/>
          </a:prstGeom>
          <a:noFill/>
        </p:spPr>
        <p:txBody>
          <a:bodyPr wrap="square" rtlCol="0">
            <a:spAutoFit/>
          </a:bodyPr>
          <a:lstStyle/>
          <a:p>
            <a:pPr algn="ctr"/>
            <a:r>
              <a:rPr lang="es-ES" sz="2800" dirty="0" smtClean="0">
                <a:latin typeface="Cambria" pitchFamily="18" charset="0"/>
              </a:rPr>
              <a:t>Uno de los casos más importantes en Latinoamérica corresponde al desarrollo generado por el Gobierno de Chile a través de su programa Chile Compra (www.chileproveedores.cl)</a:t>
            </a:r>
          </a:p>
          <a:p>
            <a:pPr algn="ctr"/>
            <a:endParaRPr lang="es-ES" sz="2800" dirty="0">
              <a:latin typeface="Cambria" pitchFamily="18" charset="0"/>
            </a:endParaRPr>
          </a:p>
        </p:txBody>
      </p:sp>
      <p:pic>
        <p:nvPicPr>
          <p:cNvPr id="2050" name="Picture 2" descr="http://www.ergotools.cl/wp-content/uploads/2011/11/Logo-ChileProveedores.jpg"/>
          <p:cNvPicPr>
            <a:picLocks noChangeAspect="1" noChangeArrowheads="1"/>
          </p:cNvPicPr>
          <p:nvPr/>
        </p:nvPicPr>
        <p:blipFill>
          <a:blip r:embed="rId2" cstate="print"/>
          <a:srcRect/>
          <a:stretch>
            <a:fillRect/>
          </a:stretch>
        </p:blipFill>
        <p:spPr bwMode="auto">
          <a:xfrm>
            <a:off x="1403648" y="3212976"/>
            <a:ext cx="6438900" cy="2828925"/>
          </a:xfrm>
          <a:prstGeom prst="rect">
            <a:avLst/>
          </a:prstGeom>
          <a:noFill/>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0" y="5103674"/>
            <a:ext cx="6880410" cy="1754326"/>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buFont typeface="Wingdings" pitchFamily="2" charset="2"/>
              <a:buChar char="q"/>
            </a:pPr>
            <a:r>
              <a:rPr lang="es-MX" sz="5400" b="1" dirty="0" smtClean="0">
                <a:solidFill>
                  <a:srgbClr val="FF0066"/>
                </a:solidFill>
              </a:rPr>
              <a:t>Modelos Basados </a:t>
            </a:r>
          </a:p>
          <a:p>
            <a:r>
              <a:rPr lang="es-MX" sz="5400" b="1" dirty="0" smtClean="0">
                <a:solidFill>
                  <a:srgbClr val="FF0066"/>
                </a:solidFill>
              </a:rPr>
              <a:t>en la Tecnología</a:t>
            </a:r>
            <a:endParaRPr lang="es-MX" sz="5400" b="1" dirty="0">
              <a:solidFill>
                <a:srgbClr val="FF0066"/>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1259632" y="2636912"/>
            <a:ext cx="6624736" cy="2308324"/>
          </a:xfrm>
          <a:prstGeom prst="rect">
            <a:avLst/>
          </a:prstGeom>
        </p:spPr>
        <p:txBody>
          <a:bodyPr wrap="square">
            <a:spAutoFit/>
          </a:bodyPr>
          <a:lstStyle/>
          <a:p>
            <a:r>
              <a:rPr lang="es-ES" sz="2400" dirty="0" smtClean="0">
                <a:latin typeface="Cambria" pitchFamily="18" charset="0"/>
              </a:rPr>
              <a:t>	Es una red de computadoras en la que todos o algunos aspectos funcionan sin clientes</a:t>
            </a:r>
            <a:r>
              <a:rPr lang="es-ES" sz="2400" dirty="0">
                <a:latin typeface="Cambria" pitchFamily="18" charset="0"/>
              </a:rPr>
              <a:t> </a:t>
            </a:r>
            <a:r>
              <a:rPr lang="es-ES" sz="2400" dirty="0" smtClean="0">
                <a:latin typeface="Cambria" pitchFamily="18" charset="0"/>
              </a:rPr>
              <a:t>ni servidores</a:t>
            </a:r>
            <a:r>
              <a:rPr lang="es-ES" sz="2400" dirty="0">
                <a:latin typeface="Cambria" pitchFamily="18" charset="0"/>
              </a:rPr>
              <a:t> </a:t>
            </a:r>
            <a:r>
              <a:rPr lang="es-ES" sz="2400" dirty="0" smtClean="0">
                <a:latin typeface="Cambria" pitchFamily="18" charset="0"/>
              </a:rPr>
              <a:t>fijos, sino una serie de nodos</a:t>
            </a:r>
            <a:r>
              <a:rPr lang="es-ES" sz="2400" dirty="0">
                <a:latin typeface="Cambria" pitchFamily="18" charset="0"/>
              </a:rPr>
              <a:t> </a:t>
            </a:r>
            <a:r>
              <a:rPr lang="es-ES" sz="2400" dirty="0" smtClean="0">
                <a:latin typeface="Cambria" pitchFamily="18" charset="0"/>
              </a:rPr>
              <a:t>que se comportan como iguales entre sí. Es decir, actúan simultáneamente como clientes y servidores respecto a los demás nodos de la red.</a:t>
            </a:r>
            <a:endParaRPr lang="es-ES" sz="2400" dirty="0">
              <a:latin typeface="Cambria" pitchFamily="18" charset="0"/>
            </a:endParaRPr>
          </a:p>
        </p:txBody>
      </p:sp>
      <p:sp>
        <p:nvSpPr>
          <p:cNvPr id="3" name="2 Rectángulo"/>
          <p:cNvSpPr/>
          <p:nvPr/>
        </p:nvSpPr>
        <p:spPr>
          <a:xfrm>
            <a:off x="1259632" y="1484784"/>
            <a:ext cx="3858044" cy="523220"/>
          </a:xfrm>
          <a:prstGeom prst="rect">
            <a:avLst/>
          </a:prstGeom>
        </p:spPr>
        <p:txBody>
          <a:bodyPr wrap="none">
            <a:spAutoFit/>
          </a:bodyPr>
          <a:lstStyle/>
          <a:p>
            <a:pPr lvl="1">
              <a:buClr>
                <a:srgbClr val="CC0000"/>
              </a:buClr>
              <a:buBlip>
                <a:blip r:embed="rId2"/>
              </a:buBlip>
            </a:pPr>
            <a:r>
              <a:rPr lang="es-MX" sz="2800" b="1" dirty="0" smtClean="0">
                <a:latin typeface="Cambria" pitchFamily="18" charset="0"/>
              </a:rPr>
              <a:t>P2P: Peer </a:t>
            </a:r>
            <a:r>
              <a:rPr lang="es-MX" sz="2800" b="1" dirty="0" err="1" smtClean="0">
                <a:latin typeface="Cambria" pitchFamily="18" charset="0"/>
              </a:rPr>
              <a:t>to</a:t>
            </a:r>
            <a:r>
              <a:rPr lang="es-MX" sz="2800" b="1" dirty="0" smtClean="0">
                <a:latin typeface="Cambria" pitchFamily="18" charset="0"/>
              </a:rPr>
              <a:t> peer</a:t>
            </a:r>
            <a:endParaRPr lang="es-MX" sz="2800" b="1" dirty="0">
              <a:latin typeface="Cambria"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a:p>
        </p:txBody>
      </p:sp>
      <p:sp>
        <p:nvSpPr>
          <p:cNvPr id="3" name="2 Marcador de contenido"/>
          <p:cNvSpPr>
            <a:spLocks noGrp="1"/>
          </p:cNvSpPr>
          <p:nvPr>
            <p:ph sz="quarter" idx="1"/>
          </p:nvPr>
        </p:nvSpPr>
        <p:spPr/>
        <p:txBody>
          <a:bodyPr/>
          <a:lstStyle/>
          <a:p>
            <a:endParaRPr lang="es-ES"/>
          </a:p>
        </p:txBody>
      </p:sp>
      <p:sp>
        <p:nvSpPr>
          <p:cNvPr id="4" name="3 Rectángulo"/>
          <p:cNvSpPr/>
          <p:nvPr/>
        </p:nvSpPr>
        <p:spPr>
          <a:xfrm>
            <a:off x="0" y="3933056"/>
            <a:ext cx="6426759" cy="3416320"/>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buFont typeface="Wingdings" pitchFamily="2" charset="2"/>
              <a:buChar char="q"/>
            </a:pPr>
            <a:r>
              <a:rPr lang="es-MX" sz="5400" b="1" dirty="0" smtClean="0">
                <a:solidFill>
                  <a:srgbClr val="FF0066"/>
                </a:solidFill>
                <a:latin typeface="Cambria" pitchFamily="18" charset="0"/>
              </a:rPr>
              <a:t>Modelos Basados </a:t>
            </a:r>
          </a:p>
          <a:p>
            <a:r>
              <a:rPr lang="es-MX" sz="5400" b="1" dirty="0" smtClean="0">
                <a:solidFill>
                  <a:srgbClr val="FF0066"/>
                </a:solidFill>
                <a:latin typeface="Cambria" pitchFamily="18" charset="0"/>
              </a:rPr>
              <a:t>en Relaciones de </a:t>
            </a:r>
          </a:p>
          <a:p>
            <a:r>
              <a:rPr lang="es-MX" sz="5400" b="1" dirty="0" smtClean="0">
                <a:solidFill>
                  <a:srgbClr val="FF0066"/>
                </a:solidFill>
                <a:latin typeface="Cambria" pitchFamily="18" charset="0"/>
              </a:rPr>
              <a:t>Mercado</a:t>
            </a:r>
          </a:p>
          <a:p>
            <a:pPr algn="ctr"/>
            <a:endParaRPr lang="es-ES"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323528" y="332656"/>
            <a:ext cx="3211136" cy="923330"/>
          </a:xfrm>
          <a:prstGeom prst="rect">
            <a:avLst/>
          </a:prstGeom>
          <a:noFill/>
        </p:spPr>
        <p:txBody>
          <a:bodyPr wrap="none" lIns="91440" tIns="45720" rIns="91440" bIns="45720">
            <a:spAutoFit/>
          </a:bodyPr>
          <a:lstStyle/>
          <a:p>
            <a:pPr algn="ctr"/>
            <a:r>
              <a:rPr lang="es-MX" sz="5400" b="1" cap="none" spc="100" dirty="0" smtClean="0">
                <a:ln w="18000">
                  <a:solidFill>
                    <a:schemeClr val="accent1">
                      <a:satMod val="200000"/>
                      <a:tint val="72000"/>
                    </a:schemeClr>
                  </a:solidFill>
                  <a:prstDash val="solid"/>
                </a:ln>
                <a:solidFill>
                  <a:schemeClr val="accent1">
                    <a:satMod val="280000"/>
                    <a:tint val="100000"/>
                    <a:alpha val="5700"/>
                  </a:schemeClr>
                </a:solidFill>
                <a:effectLst>
                  <a:outerShdw blurRad="25000" dist="20000" dir="16020000" algn="tl">
                    <a:schemeClr val="accent1">
                      <a:satMod val="200000"/>
                      <a:shade val="1000"/>
                      <a:alpha val="60000"/>
                    </a:schemeClr>
                  </a:outerShdw>
                </a:effectLst>
              </a:rPr>
              <a:t>Ejemplo:</a:t>
            </a:r>
            <a:endParaRPr lang="es-ES" sz="5400" b="1" cap="none" spc="100" dirty="0">
              <a:ln w="18000">
                <a:solidFill>
                  <a:schemeClr val="accent1">
                    <a:satMod val="200000"/>
                    <a:tint val="72000"/>
                  </a:schemeClr>
                </a:solidFill>
                <a:prstDash val="solid"/>
              </a:ln>
              <a:solidFill>
                <a:schemeClr val="accent1">
                  <a:satMod val="280000"/>
                  <a:tint val="100000"/>
                  <a:alpha val="5700"/>
                </a:schemeClr>
              </a:solidFill>
              <a:effectLst>
                <a:outerShdw blurRad="25000" dist="20000" dir="16020000" algn="tl">
                  <a:schemeClr val="accent1">
                    <a:satMod val="200000"/>
                    <a:shade val="1000"/>
                    <a:alpha val="60000"/>
                  </a:schemeClr>
                </a:outerShdw>
              </a:effectLst>
            </a:endParaRPr>
          </a:p>
        </p:txBody>
      </p:sp>
      <p:sp>
        <p:nvSpPr>
          <p:cNvPr id="3" name="2 CuadroTexto"/>
          <p:cNvSpPr txBox="1"/>
          <p:nvPr/>
        </p:nvSpPr>
        <p:spPr>
          <a:xfrm>
            <a:off x="683568" y="1628800"/>
            <a:ext cx="5616624" cy="461665"/>
          </a:xfrm>
          <a:prstGeom prst="rect">
            <a:avLst/>
          </a:prstGeom>
          <a:noFill/>
        </p:spPr>
        <p:txBody>
          <a:bodyPr wrap="square" rtlCol="0">
            <a:spAutoFit/>
          </a:bodyPr>
          <a:lstStyle/>
          <a:p>
            <a:r>
              <a:rPr lang="es-MX" sz="2400" dirty="0" smtClean="0">
                <a:latin typeface="Cambria" pitchFamily="18" charset="0"/>
              </a:rPr>
              <a:t>Descarga de programas hacia tu PC.</a:t>
            </a:r>
            <a:endParaRPr lang="es-ES" sz="2400" dirty="0">
              <a:latin typeface="Cambria" pitchFamily="18" charset="0"/>
            </a:endParaRPr>
          </a:p>
        </p:txBody>
      </p:sp>
      <p:pic>
        <p:nvPicPr>
          <p:cNvPr id="33794" name="Picture 2" descr="http://t1.gstatic.com/images?q=tbn:ANd9GcRutr6YbuzJEUsfOTT5Ot_vdeR1B8epP-fpeIc0KyKcdvGSlxjU"/>
          <p:cNvPicPr>
            <a:picLocks noChangeAspect="1" noChangeArrowheads="1"/>
          </p:cNvPicPr>
          <p:nvPr/>
        </p:nvPicPr>
        <p:blipFill>
          <a:blip r:embed="rId2" cstate="print"/>
          <a:srcRect/>
          <a:stretch>
            <a:fillRect/>
          </a:stretch>
        </p:blipFill>
        <p:spPr bwMode="auto">
          <a:xfrm>
            <a:off x="1619672" y="2204864"/>
            <a:ext cx="6264696" cy="4248472"/>
          </a:xfrm>
          <a:prstGeom prst="rect">
            <a:avLst/>
          </a:prstGeom>
          <a:noFill/>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1187624" y="2967335"/>
            <a:ext cx="6408712" cy="1200329"/>
          </a:xfrm>
          <a:prstGeom prst="rect">
            <a:avLst/>
          </a:prstGeom>
        </p:spPr>
        <p:txBody>
          <a:bodyPr wrap="square">
            <a:spAutoFit/>
          </a:bodyPr>
          <a:lstStyle/>
          <a:p>
            <a:r>
              <a:rPr lang="es-ES" sz="2400" dirty="0" smtClean="0">
                <a:latin typeface="Cambria" pitchFamily="18" charset="0"/>
              </a:rPr>
              <a:t>	Todas las transacciones a nivel de poder ser ejecutadas desde un teléfono móvil u otro dispositivo inalámbrico móvil.</a:t>
            </a:r>
            <a:endParaRPr lang="es-ES" sz="2400" dirty="0">
              <a:latin typeface="Cambria" pitchFamily="18"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539552" y="332656"/>
            <a:ext cx="3211136" cy="923330"/>
          </a:xfrm>
          <a:prstGeom prst="rect">
            <a:avLst/>
          </a:prstGeom>
          <a:noFill/>
        </p:spPr>
        <p:txBody>
          <a:bodyPr wrap="none" lIns="91440" tIns="45720" rIns="91440" bIns="45720">
            <a:spAutoFit/>
          </a:bodyPr>
          <a:lstStyle/>
          <a:p>
            <a:pPr algn="ctr"/>
            <a:r>
              <a:rPr lang="es-ES" sz="5400" b="1" cap="none" spc="100" dirty="0" smtClean="0">
                <a:ln w="18000">
                  <a:solidFill>
                    <a:schemeClr val="accent1">
                      <a:satMod val="200000"/>
                      <a:tint val="72000"/>
                    </a:schemeClr>
                  </a:solidFill>
                  <a:prstDash val="solid"/>
                </a:ln>
                <a:solidFill>
                  <a:schemeClr val="accent1">
                    <a:satMod val="280000"/>
                    <a:tint val="100000"/>
                    <a:alpha val="5700"/>
                  </a:schemeClr>
                </a:solidFill>
                <a:effectLst>
                  <a:outerShdw blurRad="25000" dist="20000" dir="16020000" algn="tl">
                    <a:schemeClr val="accent1">
                      <a:satMod val="200000"/>
                      <a:shade val="1000"/>
                      <a:alpha val="60000"/>
                    </a:schemeClr>
                  </a:outerShdw>
                </a:effectLst>
              </a:rPr>
              <a:t>Ejemplo:</a:t>
            </a:r>
            <a:endParaRPr lang="es-ES" sz="5400" b="1" cap="none" spc="100" dirty="0">
              <a:ln w="18000">
                <a:solidFill>
                  <a:schemeClr val="accent1">
                    <a:satMod val="200000"/>
                    <a:tint val="72000"/>
                  </a:schemeClr>
                </a:solidFill>
                <a:prstDash val="solid"/>
              </a:ln>
              <a:solidFill>
                <a:schemeClr val="accent1">
                  <a:satMod val="280000"/>
                  <a:tint val="100000"/>
                  <a:alpha val="5700"/>
                </a:schemeClr>
              </a:solidFill>
              <a:effectLst>
                <a:outerShdw blurRad="25000" dist="20000" dir="16020000" algn="tl">
                  <a:schemeClr val="accent1">
                    <a:satMod val="200000"/>
                    <a:shade val="1000"/>
                    <a:alpha val="60000"/>
                  </a:schemeClr>
                </a:outerShdw>
              </a:effectLst>
            </a:endParaRPr>
          </a:p>
        </p:txBody>
      </p:sp>
      <p:sp>
        <p:nvSpPr>
          <p:cNvPr id="3" name="2 Rectángulo"/>
          <p:cNvSpPr/>
          <p:nvPr/>
        </p:nvSpPr>
        <p:spPr>
          <a:xfrm>
            <a:off x="899592" y="1916832"/>
            <a:ext cx="3726160" cy="4154984"/>
          </a:xfrm>
          <a:prstGeom prst="rect">
            <a:avLst/>
          </a:prstGeom>
        </p:spPr>
        <p:txBody>
          <a:bodyPr wrap="square">
            <a:spAutoFit/>
          </a:bodyPr>
          <a:lstStyle/>
          <a:p>
            <a:r>
              <a:rPr lang="es-ES" sz="2400" dirty="0" smtClean="0">
                <a:latin typeface="Cambria" pitchFamily="18" charset="0"/>
              </a:rPr>
              <a:t>1. Localización (GPS).</a:t>
            </a:r>
          </a:p>
          <a:p>
            <a:r>
              <a:rPr lang="es-ES" sz="2400" dirty="0" smtClean="0">
                <a:latin typeface="Cambria" pitchFamily="18" charset="0"/>
              </a:rPr>
              <a:t>2. Comercio Electrónico.</a:t>
            </a:r>
          </a:p>
          <a:p>
            <a:r>
              <a:rPr lang="es-ES" sz="2400" dirty="0" smtClean="0">
                <a:latin typeface="Cambria" pitchFamily="18" charset="0"/>
              </a:rPr>
              <a:t>3. Navegación Web.</a:t>
            </a:r>
          </a:p>
          <a:p>
            <a:r>
              <a:rPr lang="es-ES" sz="2400" dirty="0" smtClean="0">
                <a:latin typeface="Cambria" pitchFamily="18" charset="0"/>
              </a:rPr>
              <a:t>4. Multimedia.</a:t>
            </a:r>
          </a:p>
          <a:p>
            <a:r>
              <a:rPr lang="es-ES" sz="2400" dirty="0" smtClean="0">
                <a:latin typeface="Cambria" pitchFamily="18" charset="0"/>
              </a:rPr>
              <a:t>5. Entretenimiento y ocio.</a:t>
            </a:r>
          </a:p>
          <a:p>
            <a:r>
              <a:rPr lang="es-ES" sz="2400" dirty="0" smtClean="0">
                <a:latin typeface="Cambria" pitchFamily="18" charset="0"/>
              </a:rPr>
              <a:t>6. Juegos.</a:t>
            </a:r>
          </a:p>
          <a:p>
            <a:r>
              <a:rPr lang="es-ES" sz="2400" dirty="0" smtClean="0">
                <a:latin typeface="Cambria" pitchFamily="18" charset="0"/>
              </a:rPr>
              <a:t>7. Banca.</a:t>
            </a:r>
          </a:p>
          <a:p>
            <a:r>
              <a:rPr lang="es-ES" sz="2400" dirty="0" smtClean="0">
                <a:latin typeface="Cambria" pitchFamily="18" charset="0"/>
              </a:rPr>
              <a:t>8. Transacciones financieras tales como débito o crédito.</a:t>
            </a:r>
          </a:p>
          <a:p>
            <a:r>
              <a:rPr lang="es-ES" sz="2400" dirty="0" smtClean="0">
                <a:latin typeface="Cambria" pitchFamily="18" charset="0"/>
              </a:rPr>
              <a:t>9. transacciones</a:t>
            </a:r>
            <a:endParaRPr lang="es-ES" sz="2400" dirty="0">
              <a:latin typeface="Cambria" pitchFamily="18" charset="0"/>
            </a:endParaRPr>
          </a:p>
        </p:txBody>
      </p:sp>
      <p:pic>
        <p:nvPicPr>
          <p:cNvPr id="31746" name="Picture 2" descr="http://t1.gstatic.com/images?q=tbn:ANd9GcRx_GN8UpoS9MySj03w9hoMsAb0C-1K8Fa7sjpFsQEq0PHIQMrz"/>
          <p:cNvPicPr>
            <a:picLocks noChangeAspect="1" noChangeArrowheads="1"/>
          </p:cNvPicPr>
          <p:nvPr/>
        </p:nvPicPr>
        <p:blipFill>
          <a:blip r:embed="rId2" cstate="print"/>
          <a:srcRect/>
          <a:stretch>
            <a:fillRect/>
          </a:stretch>
        </p:blipFill>
        <p:spPr bwMode="auto">
          <a:xfrm>
            <a:off x="5796136" y="548680"/>
            <a:ext cx="2143125" cy="2143125"/>
          </a:xfrm>
          <a:prstGeom prst="rect">
            <a:avLst/>
          </a:prstGeom>
          <a:noFill/>
        </p:spPr>
      </p:pic>
      <p:pic>
        <p:nvPicPr>
          <p:cNvPr id="31748" name="Picture 4" descr="http://t3.gstatic.com/images?q=tbn:ANd9GcTEPWjfdiy4ILRbC8uKG4k02bM2xcg7W7utuAhO1bGkZQ5zdMzY2A"/>
          <p:cNvPicPr>
            <a:picLocks noChangeAspect="1" noChangeArrowheads="1"/>
          </p:cNvPicPr>
          <p:nvPr/>
        </p:nvPicPr>
        <p:blipFill>
          <a:blip r:embed="rId3" cstate="print"/>
          <a:srcRect/>
          <a:stretch>
            <a:fillRect/>
          </a:stretch>
        </p:blipFill>
        <p:spPr bwMode="auto">
          <a:xfrm>
            <a:off x="5292080" y="2996952"/>
            <a:ext cx="2809440" cy="2772147"/>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611560" y="0"/>
            <a:ext cx="7560840" cy="6278642"/>
          </a:xfrm>
          <a:prstGeom prst="rect">
            <a:avLst/>
          </a:prstGeom>
          <a:noFill/>
        </p:spPr>
        <p:txBody>
          <a:bodyPr wrap="square" rtlCol="0">
            <a:spAutoFit/>
          </a:bodyPr>
          <a:lstStyle/>
          <a:p>
            <a:endParaRPr lang="es-MX" sz="2800" b="1" dirty="0">
              <a:latin typeface="Cambria" pitchFamily="18" charset="0"/>
            </a:endParaRPr>
          </a:p>
          <a:p>
            <a:pPr marL="0" lvl="1">
              <a:buBlip>
                <a:blip r:embed="rId2"/>
              </a:buBlip>
            </a:pPr>
            <a:r>
              <a:rPr lang="es-MX" sz="2400" b="1" dirty="0" smtClean="0">
                <a:latin typeface="Cambria" pitchFamily="18" charset="0"/>
              </a:rPr>
              <a:t> B2C: Business </a:t>
            </a:r>
            <a:r>
              <a:rPr lang="es-MX" sz="2400" b="1" dirty="0" err="1" smtClean="0">
                <a:latin typeface="Cambria" pitchFamily="18" charset="0"/>
              </a:rPr>
              <a:t>to</a:t>
            </a:r>
            <a:r>
              <a:rPr lang="es-MX" sz="2400" b="1" dirty="0" smtClean="0">
                <a:latin typeface="Cambria" pitchFamily="18" charset="0"/>
              </a:rPr>
              <a:t> </a:t>
            </a:r>
            <a:r>
              <a:rPr lang="es-MX" sz="2400" b="1" dirty="0" err="1" smtClean="0">
                <a:latin typeface="Cambria" pitchFamily="18" charset="0"/>
              </a:rPr>
              <a:t>Consumer</a:t>
            </a:r>
            <a:endParaRPr lang="es-MX" sz="2400" b="1" dirty="0" smtClean="0">
              <a:latin typeface="Cambria" pitchFamily="18" charset="0"/>
            </a:endParaRPr>
          </a:p>
          <a:p>
            <a:pPr marL="0" lvl="1"/>
            <a:endParaRPr lang="es-MX" sz="2400" b="1" dirty="0" smtClean="0">
              <a:latin typeface="Cambria" pitchFamily="18" charset="0"/>
            </a:endParaRPr>
          </a:p>
          <a:p>
            <a:r>
              <a:rPr lang="es-ES" sz="2000" dirty="0" smtClean="0">
                <a:solidFill>
                  <a:schemeClr val="tx1">
                    <a:lumMod val="95000"/>
                    <a:lumOff val="5000"/>
                  </a:schemeClr>
                </a:solidFill>
                <a:latin typeface="Cambria" pitchFamily="18" charset="0"/>
              </a:rPr>
              <a:t>	</a:t>
            </a:r>
            <a:r>
              <a:rPr lang="es-ES" sz="2400" dirty="0" smtClean="0">
                <a:solidFill>
                  <a:schemeClr val="tx1">
                    <a:lumMod val="95000"/>
                    <a:lumOff val="5000"/>
                  </a:schemeClr>
                </a:solidFill>
                <a:latin typeface="Cambria" pitchFamily="18" charset="0"/>
              </a:rPr>
              <a:t>B2C se refiere a la estrategia que desarrollan las empresas comerciales para llegar directamente al cliente o usuario final.</a:t>
            </a:r>
          </a:p>
          <a:p>
            <a:endParaRPr lang="es-MX" sz="2400" dirty="0">
              <a:solidFill>
                <a:schemeClr val="tx1">
                  <a:lumMod val="95000"/>
                  <a:lumOff val="5000"/>
                </a:schemeClr>
              </a:solidFill>
              <a:latin typeface="Cambria" pitchFamily="18" charset="0"/>
            </a:endParaRPr>
          </a:p>
          <a:p>
            <a:r>
              <a:rPr lang="es-MX" sz="2400" dirty="0" smtClean="0">
                <a:solidFill>
                  <a:schemeClr val="tx1">
                    <a:lumMod val="95000"/>
                    <a:lumOff val="5000"/>
                  </a:schemeClr>
                </a:solidFill>
                <a:latin typeface="Cambria" pitchFamily="18" charset="0"/>
              </a:rPr>
              <a:t>	</a:t>
            </a:r>
            <a:r>
              <a:rPr lang="es-ES" sz="2400" dirty="0" smtClean="0">
                <a:latin typeface="Cambria" pitchFamily="18" charset="0"/>
              </a:rPr>
              <a:t>Los intermediarios </a:t>
            </a:r>
            <a:r>
              <a:rPr lang="es-ES" sz="2400" i="1" dirty="0" smtClean="0">
                <a:latin typeface="Cambria" pitchFamily="18" charset="0"/>
              </a:rPr>
              <a:t>on-line</a:t>
            </a:r>
            <a:r>
              <a:rPr lang="es-ES" sz="2400" dirty="0" smtClean="0">
                <a:latin typeface="Cambria" pitchFamily="18" charset="0"/>
              </a:rPr>
              <a:t> son compañías que facilitan las transacciones entre compradores y vendedores, como contraprestación económica reciben un porcentaje del valor de la transacción. La mayoría de las transacciones se realizan a través de estos </a:t>
            </a:r>
            <a:r>
              <a:rPr lang="es-ES" sz="2400" dirty="0" err="1" smtClean="0">
                <a:latin typeface="Cambria" pitchFamily="18" charset="0"/>
              </a:rPr>
              <a:t>intemediarios</a:t>
            </a:r>
            <a:r>
              <a:rPr lang="es-ES" sz="2400" dirty="0" smtClean="0">
                <a:latin typeface="Cambria" pitchFamily="18" charset="0"/>
              </a:rPr>
              <a:t>, que pueden ser </a:t>
            </a:r>
            <a:r>
              <a:rPr lang="es-ES" sz="2400" dirty="0" err="1" smtClean="0">
                <a:latin typeface="Cambria" pitchFamily="18" charset="0"/>
              </a:rPr>
              <a:t>brokers</a:t>
            </a:r>
            <a:r>
              <a:rPr lang="es-ES" sz="2400" dirty="0" smtClean="0">
                <a:latin typeface="Cambria" pitchFamily="18" charset="0"/>
              </a:rPr>
              <a:t> o «</a:t>
            </a:r>
            <a:r>
              <a:rPr lang="es-ES" sz="2400" dirty="0" err="1" smtClean="0">
                <a:latin typeface="Cambria" pitchFamily="18" charset="0"/>
              </a:rPr>
              <a:t>informediarios</a:t>
            </a:r>
            <a:r>
              <a:rPr lang="es-ES" sz="2400" dirty="0" smtClean="0">
                <a:latin typeface="Cambria" pitchFamily="18" charset="0"/>
              </a:rPr>
              <a:t>», genéricos o especializados, respectivamente.</a:t>
            </a:r>
          </a:p>
          <a:p>
            <a:endParaRPr lang="es-MX" sz="2000" b="1" dirty="0" smtClean="0">
              <a:solidFill>
                <a:schemeClr val="tx1">
                  <a:lumMod val="85000"/>
                  <a:lumOff val="15000"/>
                </a:schemeClr>
              </a:solidFill>
              <a:latin typeface="Cambria" pitchFamily="18" charset="0"/>
            </a:endParaRPr>
          </a:p>
          <a:p>
            <a:endParaRPr lang="es-E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258557" y="0"/>
            <a:ext cx="3211136" cy="923330"/>
          </a:xfrm>
          <a:prstGeom prst="rect">
            <a:avLst/>
          </a:prstGeom>
          <a:noFill/>
        </p:spPr>
        <p:txBody>
          <a:bodyPr wrap="none" lIns="91440" tIns="45720" rIns="91440" bIns="45720">
            <a:spAutoFit/>
          </a:bodyPr>
          <a:lstStyle/>
          <a:p>
            <a:pPr algn="ctr"/>
            <a:r>
              <a:rPr lang="es-ES" sz="5400" b="1" cap="none" spc="100" dirty="0" smtClean="0">
                <a:ln w="18000">
                  <a:solidFill>
                    <a:schemeClr val="accent1">
                      <a:satMod val="200000"/>
                      <a:tint val="72000"/>
                    </a:schemeClr>
                  </a:solidFill>
                  <a:prstDash val="solid"/>
                </a:ln>
                <a:solidFill>
                  <a:schemeClr val="accent1">
                    <a:satMod val="280000"/>
                    <a:tint val="100000"/>
                    <a:alpha val="5700"/>
                  </a:schemeClr>
                </a:solidFill>
                <a:effectLst>
                  <a:outerShdw blurRad="25000" dist="20000" dir="16020000" algn="tl">
                    <a:schemeClr val="accent1">
                      <a:satMod val="200000"/>
                      <a:shade val="1000"/>
                      <a:alpha val="60000"/>
                    </a:schemeClr>
                  </a:outerShdw>
                </a:effectLst>
              </a:rPr>
              <a:t>Ejemplo:</a:t>
            </a:r>
            <a:endParaRPr lang="es-ES" sz="5400" b="1" cap="none" spc="100" dirty="0">
              <a:ln w="18000">
                <a:solidFill>
                  <a:schemeClr val="accent1">
                    <a:satMod val="200000"/>
                    <a:tint val="72000"/>
                  </a:schemeClr>
                </a:solidFill>
                <a:prstDash val="solid"/>
              </a:ln>
              <a:solidFill>
                <a:schemeClr val="accent1">
                  <a:satMod val="280000"/>
                  <a:tint val="100000"/>
                  <a:alpha val="5700"/>
                </a:schemeClr>
              </a:solidFill>
              <a:effectLst>
                <a:outerShdw blurRad="25000" dist="20000" dir="16020000" algn="tl">
                  <a:schemeClr val="accent1">
                    <a:satMod val="200000"/>
                    <a:shade val="1000"/>
                    <a:alpha val="60000"/>
                  </a:schemeClr>
                </a:outerShdw>
              </a:effectLst>
            </a:endParaRPr>
          </a:p>
        </p:txBody>
      </p:sp>
      <p:sp>
        <p:nvSpPr>
          <p:cNvPr id="3" name="2 CuadroTexto"/>
          <p:cNvSpPr txBox="1"/>
          <p:nvPr/>
        </p:nvSpPr>
        <p:spPr>
          <a:xfrm>
            <a:off x="1187624" y="1340768"/>
            <a:ext cx="6840760" cy="1846659"/>
          </a:xfrm>
          <a:prstGeom prst="rect">
            <a:avLst/>
          </a:prstGeom>
          <a:noFill/>
        </p:spPr>
        <p:txBody>
          <a:bodyPr wrap="square" rtlCol="0">
            <a:spAutoFit/>
          </a:bodyPr>
          <a:lstStyle/>
          <a:p>
            <a:r>
              <a:rPr lang="es-ES" sz="2400" dirty="0" smtClean="0">
                <a:latin typeface="Cambria" pitchFamily="18" charset="0"/>
              </a:rPr>
              <a:t>	En esencia, Un maestro de B2C de comercio electrónico (Amazon) permanecen en la parte superior a causa de una comunicación eficaz y el valor para el cliente.</a:t>
            </a:r>
          </a:p>
          <a:p>
            <a:endParaRPr lang="es-ES" dirty="0"/>
          </a:p>
        </p:txBody>
      </p:sp>
      <p:pic>
        <p:nvPicPr>
          <p:cNvPr id="8194" name="Picture 2" descr="http://t1.gstatic.com/images?q=tbn:ANd9GcRQHSaUVlPdMPw9iM7BYDEXLv9tjETvV7aGFiYSrWaDCFwpNHE4Aw"/>
          <p:cNvPicPr>
            <a:picLocks noChangeAspect="1" noChangeArrowheads="1"/>
          </p:cNvPicPr>
          <p:nvPr/>
        </p:nvPicPr>
        <p:blipFill>
          <a:blip r:embed="rId2" cstate="print"/>
          <a:srcRect/>
          <a:stretch>
            <a:fillRect/>
          </a:stretch>
        </p:blipFill>
        <p:spPr bwMode="auto">
          <a:xfrm>
            <a:off x="2195736" y="4149080"/>
            <a:ext cx="4857750" cy="942975"/>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539552" y="980728"/>
            <a:ext cx="7776864" cy="5724644"/>
          </a:xfrm>
          <a:prstGeom prst="rect">
            <a:avLst/>
          </a:prstGeom>
          <a:noFill/>
        </p:spPr>
        <p:txBody>
          <a:bodyPr wrap="square" rtlCol="0">
            <a:spAutoFit/>
          </a:bodyPr>
          <a:lstStyle/>
          <a:p>
            <a:pPr marL="0" lvl="1">
              <a:buBlip>
                <a:blip r:embed="rId2"/>
              </a:buBlip>
            </a:pPr>
            <a:r>
              <a:rPr lang="es-MX" sz="2400" dirty="0" smtClean="0">
                <a:latin typeface="Cambria" pitchFamily="18" charset="0"/>
              </a:rPr>
              <a:t> </a:t>
            </a:r>
            <a:r>
              <a:rPr lang="es-MX" sz="2400" b="1" dirty="0" smtClean="0">
                <a:latin typeface="Cambria" pitchFamily="18" charset="0"/>
              </a:rPr>
              <a:t>B2B: Business </a:t>
            </a:r>
            <a:r>
              <a:rPr lang="es-MX" sz="2400" b="1" dirty="0" err="1" smtClean="0">
                <a:latin typeface="Cambria" pitchFamily="18" charset="0"/>
              </a:rPr>
              <a:t>to</a:t>
            </a:r>
            <a:r>
              <a:rPr lang="es-MX" sz="2400" b="1" dirty="0" smtClean="0">
                <a:latin typeface="Cambria" pitchFamily="18" charset="0"/>
              </a:rPr>
              <a:t> Business</a:t>
            </a:r>
          </a:p>
          <a:p>
            <a:pPr marL="0" lvl="1"/>
            <a:endParaRPr lang="es-MX" sz="2400" dirty="0">
              <a:latin typeface="Cambria" pitchFamily="18" charset="0"/>
            </a:endParaRPr>
          </a:p>
          <a:p>
            <a:pPr marL="0" lvl="1"/>
            <a:r>
              <a:rPr lang="es-ES" sz="2400" dirty="0" smtClean="0">
                <a:latin typeface="Cambria" pitchFamily="18" charset="0"/>
              </a:rPr>
              <a:t>	Es la transmisión de información referente a transacciones comerciales electrónicamente, la compra de bienes y servicios a través de la Web  vía servidores seguros , empleándose servicios de pago electrónico como autorizaciones para tarjeta de crédito</a:t>
            </a:r>
            <a:r>
              <a:rPr lang="es-ES" sz="2400" dirty="0">
                <a:latin typeface="Cambria" pitchFamily="18" charset="0"/>
              </a:rPr>
              <a:t> </a:t>
            </a:r>
            <a:r>
              <a:rPr lang="es-ES" sz="2400" dirty="0" smtClean="0">
                <a:latin typeface="Cambria" pitchFamily="18" charset="0"/>
              </a:rPr>
              <a:t>o monederos electrónicos.</a:t>
            </a:r>
          </a:p>
          <a:p>
            <a:pPr marL="0" lvl="1"/>
            <a:endParaRPr lang="es-MX" sz="2400" dirty="0">
              <a:latin typeface="Cambria" pitchFamily="18" charset="0"/>
            </a:endParaRPr>
          </a:p>
          <a:p>
            <a:endParaRPr lang="es-ES" dirty="0"/>
          </a:p>
          <a:p>
            <a:r>
              <a:rPr lang="es-MX" sz="2400" dirty="0" smtClean="0">
                <a:latin typeface="Cambria" pitchFamily="18" charset="0"/>
              </a:rPr>
              <a:t>	Se </a:t>
            </a:r>
            <a:r>
              <a:rPr lang="es-MX" sz="2400" dirty="0">
                <a:latin typeface="Cambria" pitchFamily="18" charset="0"/>
              </a:rPr>
              <a:t>refiere al intercambio comercial en el que tanto el </a:t>
            </a:r>
            <a:r>
              <a:rPr lang="es-MX" sz="2400" dirty="0" smtClean="0">
                <a:latin typeface="Cambria" pitchFamily="18" charset="0"/>
              </a:rPr>
              <a:t>ofertante como </a:t>
            </a:r>
            <a:r>
              <a:rPr lang="es-MX" sz="2400" dirty="0">
                <a:latin typeface="Cambria" pitchFamily="18" charset="0"/>
              </a:rPr>
              <a:t>el demandante son empresas. Ejemplo: Compras online entre empresas.</a:t>
            </a:r>
          </a:p>
          <a:p>
            <a:pPr marL="0" lvl="1"/>
            <a:endParaRPr lang="es-ES" sz="2400" dirty="0" smtClean="0">
              <a:latin typeface="Cambria" pitchFamily="18" charset="0"/>
            </a:endParaRPr>
          </a:p>
          <a:p>
            <a:pPr marL="0" lvl="1"/>
            <a:endParaRPr lang="es-MX" dirty="0" smtClean="0"/>
          </a:p>
          <a:p>
            <a:endParaRPr lang="es-E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http://aulaticujap.files.wordpress.com/2009/05/b2b.jpg"/>
          <p:cNvPicPr>
            <a:picLocks noChangeAspect="1" noChangeArrowheads="1"/>
          </p:cNvPicPr>
          <p:nvPr/>
        </p:nvPicPr>
        <p:blipFill>
          <a:blip r:embed="rId2" cstate="print"/>
          <a:srcRect/>
          <a:stretch>
            <a:fillRect/>
          </a:stretch>
        </p:blipFill>
        <p:spPr bwMode="auto">
          <a:xfrm>
            <a:off x="827584" y="0"/>
            <a:ext cx="2808312" cy="1920885"/>
          </a:xfrm>
          <a:prstGeom prst="rect">
            <a:avLst/>
          </a:prstGeom>
          <a:noFill/>
        </p:spPr>
      </p:pic>
      <p:sp>
        <p:nvSpPr>
          <p:cNvPr id="3" name="2 Rectángulo"/>
          <p:cNvSpPr/>
          <p:nvPr/>
        </p:nvSpPr>
        <p:spPr>
          <a:xfrm>
            <a:off x="467544" y="2204864"/>
            <a:ext cx="3211136" cy="923330"/>
          </a:xfrm>
          <a:prstGeom prst="rect">
            <a:avLst/>
          </a:prstGeom>
          <a:noFill/>
        </p:spPr>
        <p:txBody>
          <a:bodyPr wrap="none" lIns="91440" tIns="45720" rIns="91440" bIns="45720">
            <a:spAutoFit/>
          </a:bodyPr>
          <a:lstStyle/>
          <a:p>
            <a:pPr algn="ctr"/>
            <a:r>
              <a:rPr lang="es-ES" sz="5400" b="1" cap="none" spc="100" dirty="0" smtClean="0">
                <a:ln w="18000">
                  <a:solidFill>
                    <a:schemeClr val="accent1">
                      <a:satMod val="200000"/>
                      <a:tint val="72000"/>
                    </a:schemeClr>
                  </a:solidFill>
                  <a:prstDash val="solid"/>
                </a:ln>
                <a:solidFill>
                  <a:schemeClr val="accent1">
                    <a:satMod val="280000"/>
                    <a:tint val="100000"/>
                    <a:alpha val="5700"/>
                  </a:schemeClr>
                </a:solidFill>
                <a:effectLst>
                  <a:outerShdw blurRad="25000" dist="20000" dir="16020000" algn="tl">
                    <a:schemeClr val="accent1">
                      <a:satMod val="200000"/>
                      <a:shade val="1000"/>
                      <a:alpha val="60000"/>
                    </a:schemeClr>
                  </a:outerShdw>
                </a:effectLst>
              </a:rPr>
              <a:t>Ejemplo:</a:t>
            </a:r>
            <a:endParaRPr lang="es-ES" sz="5400" b="1" cap="none" spc="100" dirty="0">
              <a:ln w="18000">
                <a:solidFill>
                  <a:schemeClr val="accent1">
                    <a:satMod val="200000"/>
                    <a:tint val="72000"/>
                  </a:schemeClr>
                </a:solidFill>
                <a:prstDash val="solid"/>
              </a:ln>
              <a:solidFill>
                <a:schemeClr val="accent1">
                  <a:satMod val="280000"/>
                  <a:tint val="100000"/>
                  <a:alpha val="5700"/>
                </a:schemeClr>
              </a:solidFill>
              <a:effectLst>
                <a:outerShdw blurRad="25000" dist="20000" dir="16020000" algn="tl">
                  <a:schemeClr val="accent1">
                    <a:satMod val="200000"/>
                    <a:shade val="1000"/>
                    <a:alpha val="60000"/>
                  </a:schemeClr>
                </a:outerShdw>
              </a:effectLst>
            </a:endParaRPr>
          </a:p>
        </p:txBody>
      </p:sp>
      <p:pic>
        <p:nvPicPr>
          <p:cNvPr id="6148" name="Picture 4" descr="http://t3.gstatic.com/images?q=tbn:ANd9GcTNo0kaitgRvGyHSzljSeLewztQWmGhD6RU2A9TWX52xyUL1EhGQA"/>
          <p:cNvPicPr>
            <a:picLocks noChangeAspect="1" noChangeArrowheads="1"/>
          </p:cNvPicPr>
          <p:nvPr/>
        </p:nvPicPr>
        <p:blipFill>
          <a:blip r:embed="rId3" cstate="print"/>
          <a:srcRect/>
          <a:stretch>
            <a:fillRect/>
          </a:stretch>
        </p:blipFill>
        <p:spPr bwMode="auto">
          <a:xfrm>
            <a:off x="1187624" y="3645024"/>
            <a:ext cx="2664296" cy="2309057"/>
          </a:xfrm>
          <a:prstGeom prst="rect">
            <a:avLst/>
          </a:prstGeom>
          <a:noFill/>
        </p:spPr>
      </p:pic>
      <p:sp>
        <p:nvSpPr>
          <p:cNvPr id="5" name="4 CuadroTexto"/>
          <p:cNvSpPr txBox="1"/>
          <p:nvPr/>
        </p:nvSpPr>
        <p:spPr>
          <a:xfrm>
            <a:off x="4716016" y="2492896"/>
            <a:ext cx="3312368" cy="3046988"/>
          </a:xfrm>
          <a:prstGeom prst="rect">
            <a:avLst/>
          </a:prstGeom>
          <a:noFill/>
        </p:spPr>
        <p:txBody>
          <a:bodyPr wrap="square" rtlCol="0">
            <a:spAutoFit/>
          </a:bodyPr>
          <a:lstStyle/>
          <a:p>
            <a:pPr algn="ctr"/>
            <a:r>
              <a:rPr lang="es-MX" sz="3200" b="1" dirty="0" smtClean="0">
                <a:latin typeface="Cambria" pitchFamily="18" charset="0"/>
              </a:rPr>
              <a:t>Toda empresa que compre por internet realiza el Modelo de Business </a:t>
            </a:r>
            <a:r>
              <a:rPr lang="es-MX" sz="3200" b="1" dirty="0" err="1" smtClean="0">
                <a:latin typeface="Cambria" pitchFamily="18" charset="0"/>
              </a:rPr>
              <a:t>to</a:t>
            </a:r>
            <a:r>
              <a:rPr lang="es-MX" sz="3200" b="1" dirty="0" smtClean="0">
                <a:latin typeface="Cambria" pitchFamily="18" charset="0"/>
              </a:rPr>
              <a:t> </a:t>
            </a:r>
            <a:r>
              <a:rPr lang="es-MX" sz="3200" b="1" dirty="0" err="1" smtClean="0">
                <a:latin typeface="Cambria" pitchFamily="18" charset="0"/>
              </a:rPr>
              <a:t>business</a:t>
            </a:r>
            <a:endParaRPr lang="es-ES" sz="3200" b="1" dirty="0">
              <a:latin typeface="Cambria"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1259632" y="1988840"/>
            <a:ext cx="6390456" cy="4401205"/>
          </a:xfrm>
          <a:prstGeom prst="rect">
            <a:avLst/>
          </a:prstGeom>
        </p:spPr>
        <p:txBody>
          <a:bodyPr wrap="square">
            <a:spAutoFit/>
          </a:bodyPr>
          <a:lstStyle/>
          <a:p>
            <a:r>
              <a:rPr lang="es-ES" sz="2800" dirty="0" smtClean="0">
                <a:latin typeface="Cambria" pitchFamily="18" charset="0"/>
              </a:rPr>
              <a:t>	Definir una estrategia de cliente a cliente. Se utiliza este término para definir un modelo de negocio en la red que pretende relacionar comercialmente el usuario final con otro usuario final. Una estrategia C2C para Internet sería aquélla que define un negocio cuyo objetivo es facilitar la comercialización de productos y/o servicios entre particulares</a:t>
            </a:r>
            <a:endParaRPr lang="es-ES" sz="2800" dirty="0">
              <a:latin typeface="Cambria" pitchFamily="18" charset="0"/>
            </a:endParaRPr>
          </a:p>
        </p:txBody>
      </p:sp>
      <p:sp>
        <p:nvSpPr>
          <p:cNvPr id="3" name="2 Rectángulo"/>
          <p:cNvSpPr/>
          <p:nvPr/>
        </p:nvSpPr>
        <p:spPr>
          <a:xfrm>
            <a:off x="0" y="908720"/>
            <a:ext cx="5532990" cy="523220"/>
          </a:xfrm>
          <a:prstGeom prst="rect">
            <a:avLst/>
          </a:prstGeom>
        </p:spPr>
        <p:txBody>
          <a:bodyPr wrap="none">
            <a:spAutoFit/>
          </a:bodyPr>
          <a:lstStyle/>
          <a:p>
            <a:pPr lvl="1">
              <a:buClr>
                <a:srgbClr val="CC0000"/>
              </a:buClr>
              <a:buBlip>
                <a:blip r:embed="rId2"/>
              </a:buBlip>
            </a:pPr>
            <a:r>
              <a:rPr lang="es-MX" sz="2800" b="1" dirty="0" smtClean="0">
                <a:latin typeface="Cambria" pitchFamily="18" charset="0"/>
              </a:rPr>
              <a:t>C2C: </a:t>
            </a:r>
            <a:r>
              <a:rPr lang="es-MX" sz="2800" b="1" dirty="0" err="1" smtClean="0">
                <a:latin typeface="Cambria" pitchFamily="18" charset="0"/>
              </a:rPr>
              <a:t>Consumer</a:t>
            </a:r>
            <a:r>
              <a:rPr lang="es-MX" sz="2800" b="1" dirty="0" smtClean="0">
                <a:latin typeface="Cambria" pitchFamily="18" charset="0"/>
              </a:rPr>
              <a:t> </a:t>
            </a:r>
            <a:r>
              <a:rPr lang="es-MX" sz="2800" b="1" dirty="0" err="1" smtClean="0">
                <a:latin typeface="Cambria" pitchFamily="18" charset="0"/>
              </a:rPr>
              <a:t>to</a:t>
            </a:r>
            <a:r>
              <a:rPr lang="es-MX" sz="2800" b="1" dirty="0" smtClean="0">
                <a:latin typeface="Cambria" pitchFamily="18" charset="0"/>
              </a:rPr>
              <a:t> </a:t>
            </a:r>
            <a:r>
              <a:rPr lang="es-MX" sz="2800" b="1" dirty="0" err="1" smtClean="0">
                <a:latin typeface="Cambria" pitchFamily="18" charset="0"/>
              </a:rPr>
              <a:t>Consumer</a:t>
            </a:r>
            <a:endParaRPr lang="es-MX" sz="2800" b="1" dirty="0" smtClean="0">
              <a:latin typeface="Cambria"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2" name="Picture 2" descr="http://www.afindemes.es/files/2011/08/ebay_logo-500x275.jpg"/>
          <p:cNvPicPr>
            <a:picLocks noChangeAspect="1" noChangeArrowheads="1"/>
          </p:cNvPicPr>
          <p:nvPr/>
        </p:nvPicPr>
        <p:blipFill>
          <a:blip r:embed="rId2" cstate="print"/>
          <a:srcRect/>
          <a:stretch>
            <a:fillRect/>
          </a:stretch>
        </p:blipFill>
        <p:spPr bwMode="auto">
          <a:xfrm>
            <a:off x="2339752" y="692696"/>
            <a:ext cx="4762500" cy="2619375"/>
          </a:xfrm>
          <a:prstGeom prst="rect">
            <a:avLst/>
          </a:prstGeom>
          <a:noFill/>
        </p:spPr>
      </p:pic>
      <p:sp>
        <p:nvSpPr>
          <p:cNvPr id="2" name="1 Rectángulo"/>
          <p:cNvSpPr/>
          <p:nvPr/>
        </p:nvSpPr>
        <p:spPr>
          <a:xfrm>
            <a:off x="539552" y="548680"/>
            <a:ext cx="3211136" cy="923330"/>
          </a:xfrm>
          <a:prstGeom prst="rect">
            <a:avLst/>
          </a:prstGeom>
          <a:noFill/>
        </p:spPr>
        <p:txBody>
          <a:bodyPr wrap="none" lIns="91440" tIns="45720" rIns="91440" bIns="45720">
            <a:spAutoFit/>
          </a:bodyPr>
          <a:lstStyle/>
          <a:p>
            <a:pPr algn="ctr"/>
            <a:r>
              <a:rPr lang="es-ES" sz="5400" b="1" cap="none" spc="100" dirty="0" smtClean="0">
                <a:ln w="18000">
                  <a:solidFill>
                    <a:schemeClr val="accent1">
                      <a:satMod val="200000"/>
                      <a:tint val="72000"/>
                    </a:schemeClr>
                  </a:solidFill>
                  <a:prstDash val="solid"/>
                </a:ln>
                <a:solidFill>
                  <a:schemeClr val="accent1">
                    <a:satMod val="280000"/>
                    <a:tint val="100000"/>
                    <a:alpha val="5700"/>
                  </a:schemeClr>
                </a:solidFill>
                <a:effectLst>
                  <a:outerShdw blurRad="25000" dist="20000" dir="16020000" algn="tl">
                    <a:schemeClr val="accent1">
                      <a:satMod val="200000"/>
                      <a:shade val="1000"/>
                      <a:alpha val="60000"/>
                    </a:schemeClr>
                  </a:outerShdw>
                </a:effectLst>
              </a:rPr>
              <a:t>Ejemplo:</a:t>
            </a:r>
            <a:endParaRPr lang="es-ES" sz="5400" b="1" cap="none" spc="100" dirty="0">
              <a:ln w="18000">
                <a:solidFill>
                  <a:schemeClr val="accent1">
                    <a:satMod val="200000"/>
                    <a:tint val="72000"/>
                  </a:schemeClr>
                </a:solidFill>
                <a:prstDash val="solid"/>
              </a:ln>
              <a:solidFill>
                <a:schemeClr val="accent1">
                  <a:satMod val="280000"/>
                  <a:tint val="100000"/>
                  <a:alpha val="5700"/>
                </a:schemeClr>
              </a:solidFill>
              <a:effectLst>
                <a:outerShdw blurRad="25000" dist="20000" dir="16020000" algn="tl">
                  <a:schemeClr val="accent1">
                    <a:satMod val="200000"/>
                    <a:shade val="1000"/>
                    <a:alpha val="60000"/>
                  </a:schemeClr>
                </a:outerShdw>
              </a:effectLst>
            </a:endParaRPr>
          </a:p>
        </p:txBody>
      </p:sp>
      <p:sp>
        <p:nvSpPr>
          <p:cNvPr id="3" name="2 CuadroTexto"/>
          <p:cNvSpPr txBox="1"/>
          <p:nvPr/>
        </p:nvSpPr>
        <p:spPr>
          <a:xfrm>
            <a:off x="395536" y="3284984"/>
            <a:ext cx="8136904" cy="3539430"/>
          </a:xfrm>
          <a:prstGeom prst="rect">
            <a:avLst/>
          </a:prstGeom>
          <a:noFill/>
        </p:spPr>
        <p:txBody>
          <a:bodyPr wrap="square" rtlCol="0">
            <a:spAutoFit/>
          </a:bodyPr>
          <a:lstStyle/>
          <a:p>
            <a:r>
              <a:rPr lang="es-ES" sz="2800" dirty="0" smtClean="0"/>
              <a:t>	Sirviendo la empresa como mera intermediaria y cobrando por sus servicios. C2C también puede hacer referencia a las transacciones privadas entre consumidores que pueden tener lugar mediante el intercambio de correos electrónicos o el uso de tecnologías P2P (Peer-</a:t>
            </a:r>
            <a:r>
              <a:rPr lang="es-ES" sz="2800" dirty="0" err="1" smtClean="0"/>
              <a:t>to</a:t>
            </a:r>
            <a:r>
              <a:rPr lang="es-ES" sz="2800" dirty="0" smtClean="0"/>
              <a:t>-Peer).</a:t>
            </a:r>
          </a:p>
          <a:p>
            <a:endParaRPr lang="es-ES" sz="28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899592" y="1052736"/>
            <a:ext cx="5346272" cy="523220"/>
          </a:xfrm>
          <a:prstGeom prst="rect">
            <a:avLst/>
          </a:prstGeom>
        </p:spPr>
        <p:txBody>
          <a:bodyPr wrap="none">
            <a:spAutoFit/>
          </a:bodyPr>
          <a:lstStyle/>
          <a:p>
            <a:pPr lvl="1">
              <a:buClr>
                <a:srgbClr val="CC0000"/>
              </a:buClr>
              <a:buBlip>
                <a:blip r:embed="rId2"/>
              </a:buBlip>
            </a:pPr>
            <a:r>
              <a:rPr lang="es-MX" sz="2800" b="1" dirty="0" smtClean="0">
                <a:latin typeface="Cambria" pitchFamily="18" charset="0"/>
              </a:rPr>
              <a:t>C2B: </a:t>
            </a:r>
            <a:r>
              <a:rPr lang="es-MX" sz="2800" b="1" dirty="0" err="1" smtClean="0">
                <a:latin typeface="Cambria" pitchFamily="18" charset="0"/>
              </a:rPr>
              <a:t>Consumer</a:t>
            </a:r>
            <a:r>
              <a:rPr lang="es-MX" sz="2800" b="1" dirty="0" smtClean="0">
                <a:latin typeface="Cambria" pitchFamily="18" charset="0"/>
              </a:rPr>
              <a:t> </a:t>
            </a:r>
            <a:r>
              <a:rPr lang="es-MX" sz="2800" b="1" dirty="0" err="1" smtClean="0">
                <a:latin typeface="Cambria" pitchFamily="18" charset="0"/>
              </a:rPr>
              <a:t>to</a:t>
            </a:r>
            <a:r>
              <a:rPr lang="es-MX" sz="2800" b="1" dirty="0" smtClean="0">
                <a:latin typeface="Cambria" pitchFamily="18" charset="0"/>
              </a:rPr>
              <a:t> Business</a:t>
            </a:r>
          </a:p>
        </p:txBody>
      </p:sp>
      <p:sp>
        <p:nvSpPr>
          <p:cNvPr id="4" name="3 Rectángulo"/>
          <p:cNvSpPr/>
          <p:nvPr/>
        </p:nvSpPr>
        <p:spPr>
          <a:xfrm>
            <a:off x="827584" y="2132856"/>
            <a:ext cx="7344816" cy="2308324"/>
          </a:xfrm>
          <a:prstGeom prst="rect">
            <a:avLst/>
          </a:prstGeom>
        </p:spPr>
        <p:txBody>
          <a:bodyPr wrap="square">
            <a:spAutoFit/>
          </a:bodyPr>
          <a:lstStyle/>
          <a:p>
            <a:r>
              <a:rPr lang="es-MX" sz="2400" dirty="0" smtClean="0">
                <a:latin typeface="Cambria" pitchFamily="18" charset="0"/>
              </a:rPr>
              <a:t>	Es el comercio electrónico modelo de negocio, en el que los consumidores pueden ofrecer productos y servicios a las empresas y las empresas les pagan. Este modelo de negocio es una inversión completa del modelo de negocio tradicional, donde las empresas ofrecen bienes y servicios a los consumidores </a:t>
            </a:r>
            <a:endParaRPr lang="es-ES" sz="2400" dirty="0">
              <a:latin typeface="Cambria" pitchFamily="18"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irador">
  <a:themeElements>
    <a:clrScheme name="Mirador">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Mirador">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Mirador">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111</TotalTime>
  <Words>280</Words>
  <Application>Microsoft Office PowerPoint</Application>
  <PresentationFormat>Presentación en pantalla (4:3)</PresentationFormat>
  <Paragraphs>65</Paragraphs>
  <Slides>22</Slides>
  <Notes>0</Notes>
  <HiddenSlides>0</HiddenSlides>
  <MMClips>0</MMClips>
  <ScaleCrop>false</ScaleCrop>
  <HeadingPairs>
    <vt:vector size="4" baseType="variant">
      <vt:variant>
        <vt:lpstr>Tema</vt:lpstr>
      </vt:variant>
      <vt:variant>
        <vt:i4>1</vt:i4>
      </vt:variant>
      <vt:variant>
        <vt:lpstr>Títulos de diapositiva</vt:lpstr>
      </vt:variant>
      <vt:variant>
        <vt:i4>22</vt:i4>
      </vt:variant>
    </vt:vector>
  </HeadingPairs>
  <TitlesOfParts>
    <vt:vector size="23" baseType="lpstr">
      <vt:lpstr>Mirador</vt:lpstr>
      <vt:lpstr>Diapositiva 1</vt:lpstr>
      <vt:lpstr>Diapositiva 2</vt:lpstr>
      <vt:lpstr>Diapositiva 3</vt:lpstr>
      <vt:lpstr>Diapositiva 4</vt:lpstr>
      <vt:lpstr>Diapositiva 5</vt:lpstr>
      <vt:lpstr>Diapositiva 6</vt:lpstr>
      <vt:lpstr>Diapositiva 7</vt:lpstr>
      <vt:lpstr>Diapositiva 8</vt:lpstr>
      <vt:lpstr>Diapositiva 9</vt:lpstr>
      <vt:lpstr>Diapositiva 10</vt:lpstr>
      <vt:lpstr>Diapositiva 11</vt:lpstr>
      <vt:lpstr>Diapositiva 12</vt:lpstr>
      <vt:lpstr>Diapositiva 13</vt:lpstr>
      <vt:lpstr>Diapositiva 14</vt:lpstr>
      <vt:lpstr>Diapositiva 15</vt:lpstr>
      <vt:lpstr>Diapositiva 16</vt:lpstr>
      <vt:lpstr>Diapositiva 17</vt:lpstr>
      <vt:lpstr>Diapositiva 18</vt:lpstr>
      <vt:lpstr>Diapositiva 19</vt:lpstr>
      <vt:lpstr>Diapositiva 20</vt:lpstr>
      <vt:lpstr>Diapositiva 21</vt:lpstr>
      <vt:lpstr>Diapositiva 22</vt:lpstr>
    </vt:vector>
  </TitlesOfParts>
  <Company>Your Company Name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Your User Name</dc:creator>
  <cp:lastModifiedBy>Usuario</cp:lastModifiedBy>
  <cp:revision>3</cp:revision>
  <dcterms:created xsi:type="dcterms:W3CDTF">2012-05-09T22:15:53Z</dcterms:created>
  <dcterms:modified xsi:type="dcterms:W3CDTF">2012-05-11T18:25:31Z</dcterms:modified>
</cp:coreProperties>
</file>